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9"/>
  </p:notesMasterIdLst>
  <p:handoutMasterIdLst>
    <p:handoutMasterId r:id="rId60"/>
  </p:handoutMasterIdLst>
  <p:sldIdLst>
    <p:sldId id="324" r:id="rId2"/>
    <p:sldId id="270" r:id="rId3"/>
    <p:sldId id="265" r:id="rId4"/>
    <p:sldId id="325" r:id="rId5"/>
    <p:sldId id="311" r:id="rId6"/>
    <p:sldId id="326" r:id="rId7"/>
    <p:sldId id="295" r:id="rId8"/>
    <p:sldId id="357" r:id="rId9"/>
    <p:sldId id="361" r:id="rId10"/>
    <p:sldId id="350" r:id="rId11"/>
    <p:sldId id="348" r:id="rId12"/>
    <p:sldId id="349" r:id="rId13"/>
    <p:sldId id="293" r:id="rId14"/>
    <p:sldId id="370" r:id="rId15"/>
    <p:sldId id="366" r:id="rId16"/>
    <p:sldId id="339" r:id="rId17"/>
    <p:sldId id="372" r:id="rId18"/>
    <p:sldId id="367" r:id="rId19"/>
    <p:sldId id="380" r:id="rId20"/>
    <p:sldId id="381" r:id="rId21"/>
    <p:sldId id="320" r:id="rId22"/>
    <p:sldId id="327" r:id="rId23"/>
    <p:sldId id="277" r:id="rId24"/>
    <p:sldId id="294" r:id="rId25"/>
    <p:sldId id="273" r:id="rId26"/>
    <p:sldId id="360" r:id="rId27"/>
    <p:sldId id="375" r:id="rId28"/>
    <p:sldId id="266" r:id="rId29"/>
    <p:sldId id="328" r:id="rId30"/>
    <p:sldId id="362" r:id="rId31"/>
    <p:sldId id="278" r:id="rId32"/>
    <p:sldId id="297" r:id="rId33"/>
    <p:sldId id="337" r:id="rId34"/>
    <p:sldId id="329" r:id="rId35"/>
    <p:sldId id="332" r:id="rId36"/>
    <p:sldId id="296" r:id="rId37"/>
    <p:sldId id="321" r:id="rId38"/>
    <p:sldId id="330" r:id="rId39"/>
    <p:sldId id="331" r:id="rId40"/>
    <p:sldId id="376" r:id="rId41"/>
    <p:sldId id="377" r:id="rId42"/>
    <p:sldId id="379" r:id="rId43"/>
    <p:sldId id="378" r:id="rId44"/>
    <p:sldId id="344" r:id="rId45"/>
    <p:sldId id="322" r:id="rId46"/>
    <p:sldId id="336" r:id="rId47"/>
    <p:sldId id="374" r:id="rId48"/>
    <p:sldId id="373" r:id="rId49"/>
    <p:sldId id="340" r:id="rId50"/>
    <p:sldId id="314" r:id="rId51"/>
    <p:sldId id="282" r:id="rId52"/>
    <p:sldId id="338" r:id="rId53"/>
    <p:sldId id="323" r:id="rId54"/>
    <p:sldId id="345" r:id="rId55"/>
    <p:sldId id="346" r:id="rId56"/>
    <p:sldId id="307" r:id="rId57"/>
    <p:sldId id="310"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4656" autoAdjust="0"/>
  </p:normalViewPr>
  <p:slideViewPr>
    <p:cSldViewPr>
      <p:cViewPr>
        <p:scale>
          <a:sx n="110" d="100"/>
          <a:sy n="110" d="100"/>
        </p:scale>
        <p:origin x="-99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C18E69B4-635F-490A-A95E-3FCDFB67330F}" type="datetimeFigureOut">
              <a:rPr lang="en-US"/>
              <a:pPr>
                <a:defRPr/>
              </a:pPr>
              <a:t>5/15/2015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3CF6A16F-B480-485C-9EAF-80544EFD3C8C}" type="slidenum">
              <a:rPr lang="en-US"/>
              <a:pPr>
                <a:defRPr/>
              </a:pPr>
              <a:t>‹#›</a:t>
            </a:fld>
            <a:endParaRPr lang="en-US" dirty="0"/>
          </a:p>
        </p:txBody>
      </p:sp>
    </p:spTree>
    <p:extLst>
      <p:ext uri="{BB962C8B-B14F-4D97-AF65-F5344CB8AC3E}">
        <p14:creationId xmlns:p14="http://schemas.microsoft.com/office/powerpoint/2010/main" val="2683710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D36017A2-D16D-443C-933F-9B6858B1664B}" type="datetimeFigureOut">
              <a:rPr lang="en-US"/>
              <a:pPr>
                <a:defRPr/>
              </a:pPr>
              <a:t>5/15/2015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21B2EADA-F14D-4F0E-A607-4349B58E2004}" type="slidenum">
              <a:rPr lang="en-US"/>
              <a:pPr>
                <a:defRPr/>
              </a:pPr>
              <a:t>‹#›</a:t>
            </a:fld>
            <a:endParaRPr lang="en-US" dirty="0"/>
          </a:p>
        </p:txBody>
      </p:sp>
    </p:spTree>
    <p:extLst>
      <p:ext uri="{BB962C8B-B14F-4D97-AF65-F5344CB8AC3E}">
        <p14:creationId xmlns:p14="http://schemas.microsoft.com/office/powerpoint/2010/main" val="1290847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 has provided funding to educate health care professionals as part of the Great Lakes Restoration Initiative. Most funds for this initiative are being used for environmental assessment and cleanup but it will be years before those cleanups reduce contaminant levels in fish. In the meantime, what do we advise our patients (not to mention our families and ourselves). Eating fish has benefits, which we want to maximize, while at the same time we want to minimize any adverse effects from pollutants which contaminate the fish.</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This slide summarizes the studies showing doses and time related to the benefits of fish oil supplements. Threshold of an effect except for lowering triglycerides is 500 – 1000 mg/d.</a:t>
            </a:r>
          </a:p>
          <a:p>
            <a:pPr defTabSz="931774">
              <a:defRPr/>
            </a:pPr>
            <a:endParaRPr lang="en-US" dirty="0" smtClean="0"/>
          </a:p>
          <a:p>
            <a:pPr defTabSz="931774">
              <a:defRPr/>
            </a:pPr>
            <a:r>
              <a:rPr lang="en-US" dirty="0" smtClean="0"/>
              <a:t>Nausea, GI upset, fishy belch</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of a recent editorial about a negative meta analysis . Reason for negative study </a:t>
            </a:r>
            <a:r>
              <a:rPr lang="en-US" baseline="0" dirty="0" err="1" smtClean="0"/>
              <a:t>Statin</a:t>
            </a:r>
            <a:r>
              <a:rPr lang="en-US" baseline="0" dirty="0" smtClean="0"/>
              <a:t> use increased, maybe not effective in secondary prevention, exclusion of 2 </a:t>
            </a:r>
            <a:r>
              <a:rPr lang="en-US" baseline="0" smtClean="0"/>
              <a:t>positive studies</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recent studies</a:t>
            </a:r>
            <a:r>
              <a:rPr lang="en-US" baseline="0" dirty="0" smtClean="0"/>
              <a:t> showing no effect .  Another negative study in 5/9/2013 NEJM randomized control trial of capsule fish oil </a:t>
            </a:r>
            <a:r>
              <a:rPr lang="en-US" baseline="0" dirty="0" err="1" smtClean="0"/>
              <a:t>vs</a:t>
            </a:r>
            <a:r>
              <a:rPr lang="en-US" baseline="0" dirty="0" smtClean="0"/>
              <a:t> placebo capsule of olive oil among 12,513 patients at increased risk for CV disease</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summarizes benefits based on positive studies. Two 6 oz. servings/week are equivalent to 500 – 1000 mg fish oil/day. All cardiovascular benefits occur at 500-1000</a:t>
            </a:r>
            <a:r>
              <a:rPr lang="en-US" baseline="0" dirty="0" smtClean="0"/>
              <a:t> mg/day</a:t>
            </a:r>
            <a:r>
              <a:rPr lang="en-US" dirty="0" smtClean="0"/>
              <a:t> except for lowering high triglycerides where dosage is 4000 mg/day.</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dietary intake and blood levels of DHA and EPA associated with reduced risk of dementia. Mechanistic studies that show</a:t>
            </a:r>
            <a:r>
              <a:rPr lang="en-US" baseline="0" dirty="0" smtClean="0"/>
              <a:t> change in g</a:t>
            </a:r>
            <a:r>
              <a:rPr lang="en-US" dirty="0" smtClean="0"/>
              <a:t>ene expression that influence inflammation. However, RCT studies are negative</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Basis for why omega 3 thought to be beneficial to fetal development;</a:t>
            </a:r>
            <a:r>
              <a:rPr lang="en-US" baseline="0" dirty="0" smtClean="0"/>
              <a:t> 1) accumulation in neural tissue and 2) studies showing that pregnant women who ate more oily fish, their children had these positive effects on their development</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summarizes gestational benefits. Unlike the CV benefits where there are multiple studies for the different outcomes, these purported benefits are generally based on single studies. Since children and women of child bearing age are considered the high risk group for pollutants a number of these gestational benefits are in direct conflict with the potential toxicity of contaminants (i.e. adverse neurologic effects of mercury vs. beneficial effects on hand/eye coordination of fish ingestion). </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cardiovascular disease randomized  clinical trials have been negative for benefits in pregnant women/offspring</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17</a:t>
            </a:fld>
            <a:endParaRPr lang="en-US" dirty="0"/>
          </a:p>
        </p:txBody>
      </p:sp>
    </p:spTree>
    <p:extLst>
      <p:ext uri="{BB962C8B-B14F-4D97-AF65-F5344CB8AC3E}">
        <p14:creationId xmlns:p14="http://schemas.microsoft.com/office/powerpoint/2010/main" val="3304904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a:t>
            </a:r>
            <a:r>
              <a:rPr lang="en-US" baseline="0" dirty="0" smtClean="0"/>
              <a:t> analysis of randomized control trials for omega 3 supplements during pregnancy reached the conclusion cannot neither ”support or refute” that supplementation in pregnancy improves cognitive or visual development. </a:t>
            </a:r>
          </a:p>
          <a:p>
            <a:endParaRPr lang="en-US" baseline="0" dirty="0" smtClean="0"/>
          </a:p>
          <a:p>
            <a:r>
              <a:rPr lang="en-US" baseline="0" dirty="0" smtClean="0"/>
              <a:t>Best evidence for positive effect was on reducing developmental delay although no effect on mean developmental standard Score at 18 months</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Executive summary of the quantitative assessment done by FDA in support of updated recommendation on fish ingestion during pregnancy.</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19</a:t>
            </a:fld>
            <a:endParaRPr lang="en-US" dirty="0"/>
          </a:p>
        </p:txBody>
      </p:sp>
    </p:spTree>
    <p:extLst>
      <p:ext uri="{BB962C8B-B14F-4D97-AF65-F5344CB8AC3E}">
        <p14:creationId xmlns:p14="http://schemas.microsoft.com/office/powerpoint/2010/main" val="366874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objectives of today’s presentation – Overall we want to encourage patients to eat fish but not all types of fish. – As stated in the title,</a:t>
            </a:r>
            <a:r>
              <a:rPr lang="en-US" baseline="0" dirty="0" smtClean="0"/>
              <a:t> Maximize benefits and Minimize risks from pollutants in fish. </a:t>
            </a:r>
            <a:endParaRPr lang="en-US" dirty="0" smtClean="0"/>
          </a:p>
          <a:p>
            <a:r>
              <a:rPr lang="en-US" dirty="0" smtClean="0"/>
              <a:t> </a:t>
            </a:r>
          </a:p>
          <a:p>
            <a:r>
              <a:rPr lang="en-US" dirty="0" smtClean="0"/>
              <a:t>The issues of fish oil vs. fish and wild vs. farm will be addressed since these are commonly asked questions.</a:t>
            </a:r>
          </a:p>
          <a:p>
            <a:r>
              <a:rPr lang="en-US" dirty="0" smtClean="0"/>
              <a:t> </a:t>
            </a:r>
          </a:p>
          <a:p>
            <a:r>
              <a:rPr lang="en-US" dirty="0" smtClean="0"/>
              <a:t>Finally, this presentation will address how we translate all this information into something we can use in a patient encounter in our offices.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statement from ACOG on supporting </a:t>
            </a:r>
            <a:r>
              <a:rPr lang="en-US" baseline="0" dirty="0" smtClean="0"/>
              <a:t> FDA guidelines published June 11, 2014 Federal Register</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20</a:t>
            </a:fld>
            <a:endParaRPr lang="en-US" dirty="0"/>
          </a:p>
        </p:txBody>
      </p:sp>
    </p:spTree>
    <p:extLst>
      <p:ext uri="{BB962C8B-B14F-4D97-AF65-F5344CB8AC3E}">
        <p14:creationId xmlns:p14="http://schemas.microsoft.com/office/powerpoint/2010/main" val="1564488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talked about the benefits, next set of slides will address the risks.</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major types of contaminants in fish: 1) mercury; and 2) fat soluble persistent chemicals such as PCBs.</a:t>
            </a:r>
          </a:p>
          <a:p>
            <a:r>
              <a:rPr lang="en-US" dirty="0" smtClean="0"/>
              <a:t> </a:t>
            </a:r>
          </a:p>
          <a:p>
            <a:r>
              <a:rPr lang="en-US" dirty="0" smtClean="0"/>
              <a:t>Concern about mercury comes from acute poisoning episodes and studies of populations that regularly eat large amounts of fish.</a:t>
            </a:r>
          </a:p>
          <a:p>
            <a:r>
              <a:rPr lang="en-US" dirty="0" smtClean="0"/>
              <a:t> </a:t>
            </a:r>
          </a:p>
          <a:p>
            <a:r>
              <a:rPr lang="en-US" dirty="0" smtClean="0"/>
              <a:t>Acute Poisonings:</a:t>
            </a:r>
          </a:p>
          <a:p>
            <a:r>
              <a:rPr lang="en-US" dirty="0" smtClean="0"/>
              <a:t> </a:t>
            </a:r>
          </a:p>
          <a:p>
            <a:r>
              <a:rPr lang="en-US" dirty="0" smtClean="0"/>
              <a:t>A factory in Japan that discharged mercury into water and mercury accumulated in fish that were eaten.</a:t>
            </a:r>
          </a:p>
          <a:p>
            <a:r>
              <a:rPr lang="en-US" dirty="0" smtClean="0"/>
              <a:t> </a:t>
            </a:r>
          </a:p>
          <a:p>
            <a:r>
              <a:rPr lang="en-US" dirty="0" smtClean="0"/>
              <a:t>Two episodes in Iraq where grain treated with a mercury fungicide that was intended for use as seed was instead eaten.</a:t>
            </a:r>
          </a:p>
          <a:p>
            <a:r>
              <a:rPr lang="en-US" dirty="0" smtClean="0"/>
              <a:t> </a:t>
            </a:r>
          </a:p>
          <a:p>
            <a:r>
              <a:rPr lang="en-US" dirty="0" smtClean="0"/>
              <a:t>Studies of both episodes find neurologic changes. The calculated upper limit of safe ingestion of mercury/day from studies of both populations was 0.1 µg/kg-day.</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of children from three populations that regularly ingest fish found neurological changes although much less dramatic than those found in the populations on the previous slide with higher levels and  acute exposure. From these studies of chronic exposure similar to the calculation from the acute exposure studies the calculated level of safety was 0.1 µg/kg-day. FDA has calculated a concentration level of 1 part per million based on the studies.</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adverse neurological effects in children, some studies have found an increased risk of heart disease associated with mercury exposure. This slide shows the results of a study of Finnish men where mercury hair levels, a measure of longer term mercury exposure than blood, was associated with heart disease. However, a well done study published in March 2011 in the NEJM found no association between mercury levels, measured as mercury in the toe nail clippings and heart disease in either men or women.</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how mercury gets into fish. Burning coal, releases mercury out the smoke stacks, which is carried in atmosphere, deposited in water as inorganic mercury, </a:t>
            </a:r>
            <a:r>
              <a:rPr lang="en-US" dirty="0" err="1" smtClean="0"/>
              <a:t>methylated</a:t>
            </a:r>
            <a:r>
              <a:rPr lang="en-US" dirty="0" smtClean="0"/>
              <a:t> and changed to organic mercury, </a:t>
            </a:r>
            <a:r>
              <a:rPr lang="en-US" dirty="0" err="1" smtClean="0"/>
              <a:t>bioaccumulated</a:t>
            </a:r>
            <a:r>
              <a:rPr lang="en-US" dirty="0" smtClean="0"/>
              <a:t> up food chain and then ingested.</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correlation between the number of fish ingested per week and blood mercury level from a random sample of the US population. The blue line marks the lowest blood mercury level associated with toxicity to the fetus. At 3 servings per week, 75% of women are above the toxic level and at 4 servings per week approximately half of women above the toxic level.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auto">
              <a:spcBef>
                <a:spcPts val="0"/>
              </a:spcBef>
              <a:spcAft>
                <a:spcPts val="0"/>
              </a:spcAft>
            </a:pPr>
            <a:r>
              <a:rPr lang="en-US" dirty="0" smtClean="0"/>
              <a:t>This slide shows average blood mercury levels in women in the US</a:t>
            </a:r>
            <a:r>
              <a:rPr lang="en-US" baseline="0" dirty="0" smtClean="0"/>
              <a:t> by two year periods from 1999 through 2010. </a:t>
            </a:r>
            <a:r>
              <a:rPr lang="en-US" baseline="0" smtClean="0"/>
              <a:t>Fish consumption in past 30 days has stayed fairly constant while mercury levels are lower than during the 1999-2000 time period and were trending downward except for the most recent 2009-2010 time period. </a:t>
            </a:r>
            <a:endParaRPr lang="en-US" smtClean="0"/>
          </a:p>
          <a:p>
            <a:endParaRPr lang="en-US" dirty="0"/>
          </a:p>
        </p:txBody>
      </p:sp>
      <p:sp>
        <p:nvSpPr>
          <p:cNvPr id="4" name="Slide Number Placeholder 3"/>
          <p:cNvSpPr>
            <a:spLocks noGrp="1"/>
          </p:cNvSpPr>
          <p:nvPr>
            <p:ph type="sldNum" sz="quarter" idx="10"/>
          </p:nvPr>
        </p:nvSpPr>
        <p:spPr/>
        <p:txBody>
          <a:bodyPr/>
          <a:lstStyle/>
          <a:p>
            <a:fld id="{91579118-0666-446C-98B1-2796A294D900}" type="slidenum">
              <a:rPr lang="en-US" smtClean="0"/>
              <a:t>27</a:t>
            </a:fld>
            <a:endParaRPr lang="en-US" dirty="0"/>
          </a:p>
        </p:txBody>
      </p:sp>
    </p:spTree>
    <p:extLst>
      <p:ext uri="{BB962C8B-B14F-4D97-AF65-F5344CB8AC3E}">
        <p14:creationId xmlns:p14="http://schemas.microsoft.com/office/powerpoint/2010/main" val="167033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shows the fish with the highest mercury levels and grams of Omega-3 per 3 ounce serving. So for example, even though swordfish is an oily fish, it has a high concentration of mercury. </a:t>
            </a:r>
          </a:p>
          <a:p>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D3C544-CEE1-4E40-AC5D-8B0FFAB3D8D7}"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most common fish and shellfish eaten in the United States. The most common fish eaten have a low concentration of mercury ND - 0 .11 </a:t>
            </a:r>
            <a:r>
              <a:rPr lang="en-US" dirty="0" err="1" smtClean="0"/>
              <a:t>ppm</a:t>
            </a:r>
            <a:r>
              <a:rPr lang="en-US" dirty="0" smtClean="0"/>
              <a:t> compared to the high mercury concentration fish on the previous slide, 0.73 – 1.45 </a:t>
            </a:r>
            <a:r>
              <a:rPr lang="en-US" dirty="0" err="1" smtClean="0"/>
              <a:t>ppm</a:t>
            </a:r>
            <a:r>
              <a:rPr lang="en-US" dirty="0" smtClean="0"/>
              <a:t>.  But also note that only salmon on this list is considered an oily fish. Salmon has a good risk/benefit ratio between high Omega-3 and low mercury.</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first talk about the benefits for</a:t>
            </a:r>
            <a:r>
              <a:rPr lang="en-US" baseline="0" dirty="0" smtClean="0"/>
              <a:t> heart disease where the data is stronger than gestational benefits. </a:t>
            </a:r>
            <a:r>
              <a:rPr lang="en-US" dirty="0" smtClean="0"/>
              <a:t>In 2006, the American Heart Association published recommendations for reducing CV disease risks. This presentation is only about the recommendation to eat two oily fish servings per week. I will define what “oily fish” are shortly.</a:t>
            </a:r>
          </a:p>
          <a:p>
            <a:endParaRPr lang="en-US" dirty="0" smtClean="0"/>
          </a:p>
          <a:p>
            <a:r>
              <a:rPr lang="en-US" dirty="0" smtClean="0"/>
              <a:t>As early as 1944,  Eskimos in Greenland,</a:t>
            </a:r>
            <a:r>
              <a:rPr lang="en-US" baseline="0" dirty="0" smtClean="0"/>
              <a:t> whose diet was high in saturated fats and low in fruits and vegetables, were noted to have a low prevalence of heart disease.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This slide compares the risks/benefits of different species of fish based on mercury concentration and grams of Omega-3. Outcome is CV risk which despite the fact that the 2011 NEJM article found no effect on CV risk from mercury the slide is still useful because it is a good visual projection of relative mercury/Omega-3 levels by different species. Discuss farm vs. wild fish shortly but note here that Atlantic salmon are farm raised fish.</a:t>
            </a:r>
            <a:endParaRPr lang="en-US" smtClean="0"/>
          </a:p>
          <a:p>
            <a:endParaRPr lang="en-US"/>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addition to mercury, the other contaminants of concern are chlorinated hydrocarbons that are poorly metabolized. Still DDT and metabolites in fish despite being banned decades ago, PCBs and dioxin levels are present but are decreasing because not currently being manufactured. High levels are more localized than mercury. For example, dioxin and </a:t>
            </a:r>
            <a:r>
              <a:rPr lang="en-US" dirty="0" err="1" smtClean="0"/>
              <a:t>Titabawasee</a:t>
            </a:r>
            <a:r>
              <a:rPr lang="en-US" dirty="0" smtClean="0"/>
              <a:t> River.</a:t>
            </a:r>
          </a:p>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9CB514-966D-4B41-886A-B0D6021CE4A4}"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summarizes the adverse health effects of chlorinated hydrocarbons. What we know about PCBs is based on two acute poisonings episodes in Japan and Taiwan involving thousands of individuals and lower level exposure among fish eaters in Michigan and North Carolina. Multiple neurologic adverse effects were found. Also concern with an increased risk of cancer based on studies of worker cohorts and animal studies. </a:t>
            </a:r>
          </a:p>
          <a:p>
            <a:r>
              <a:rPr lang="en-US" dirty="0" smtClean="0"/>
              <a:t> </a:t>
            </a:r>
          </a:p>
          <a:p>
            <a:r>
              <a:rPr lang="en-US" dirty="0" smtClean="0"/>
              <a:t>For dioxin large number of animal studies and then cohort studies  of individuals exposed to dioxin explosion in </a:t>
            </a:r>
            <a:r>
              <a:rPr lang="en-US" dirty="0" err="1" smtClean="0"/>
              <a:t>Sevaso</a:t>
            </a:r>
            <a:r>
              <a:rPr lang="en-US" dirty="0" smtClean="0"/>
              <a:t>, Italy, soldiers exposed to  Agent Orange used during the Vietnam War and workers making Agent orange.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neurologic change seen in epidemiologic studies children are considered the high risk populations. To protect children, pregnant women are also considered high-risk and since these substances accumulate all women of child bearing age are included in the high-risk group. Populations at increased risk for accumulation are urban subsistence fishermen particularly depending on the locale where they fish and certain immigrant groups that eat large amounts of fish.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fish vs. fish oil. Epidemiological studies find equal benefit. It has been hypothesized that whole fish might be better because of the presence of other nutrients in whole fish that are not present in fish oil but no data to confirm or deny this hypothesis. No mercury in fish oil since mercury is in fish flesh. If fish oil purified, can reduce/eliminate chlorinated hydrocarbons. Web site in handout rates different brands of fish oil on removal of chlorinated hydrocarbons.</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farmed vs. wild fish?  Farmed fish have a shorter life span than wild fish so less time to accumulate chlorinated hydrocarbons or mercury. Most common farm fish eaten in the U.S. is Salmon. Benefit/risks depend on feed.</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recommended number of meals/month to limit dioxin and dioxin like compounds in wild vs. farm fish (hatched bars would limit these compounds to even lower levels). For these contaminants in the early 2000’s wild fish lower levels (and therefore increased meals/month) and farm fish from U.S. lower levels than farm raised fish from Europe 60 vs. 10 vs. 2 meals/month,  respectively. This slide, however, does not address mercury which based on age of fish alone would be lower in farmed fish.</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most people obtain their fish from the supermarket, ~ 10% of our population is catching and eating Great Lakes fish.</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20 most common types of fish caught in Michigan Watersheds.</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benefits/risks of store bough vs. recreationally caught fish. Smaller, younger fish will have less contaminants.</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major classes of fatty acids. </a:t>
            </a:r>
            <a:r>
              <a:rPr lang="en-US" dirty="0" err="1" smtClean="0"/>
              <a:t>Linoleic</a:t>
            </a:r>
            <a:r>
              <a:rPr lang="en-US" dirty="0" smtClean="0"/>
              <a:t> and </a:t>
            </a:r>
            <a:r>
              <a:rPr lang="en-US" dirty="0" smtClean="0">
                <a:sym typeface="Symbol"/>
              </a:rPr>
              <a:t></a:t>
            </a:r>
            <a:r>
              <a:rPr lang="en-US" dirty="0" smtClean="0"/>
              <a:t>-</a:t>
            </a:r>
            <a:r>
              <a:rPr lang="en-US" dirty="0" err="1" smtClean="0"/>
              <a:t>linolenic</a:t>
            </a:r>
            <a:r>
              <a:rPr lang="en-US" dirty="0" smtClean="0"/>
              <a:t> are both essential fatty acids, which humans can’t make. Omega-3 is the fatty acid associated with CV risk reduction. Fish is  the only source for the omega3 fatty acid</a:t>
            </a:r>
            <a:r>
              <a:rPr lang="en-US" baseline="0" dirty="0" smtClean="0"/>
              <a:t> </a:t>
            </a:r>
            <a:r>
              <a:rPr lang="en-US" dirty="0" smtClean="0"/>
              <a:t>DHA  and the major source for EPA. </a:t>
            </a:r>
            <a:r>
              <a:rPr lang="en-US" baseline="0" dirty="0" smtClean="0"/>
              <a:t> A small percentage of </a:t>
            </a:r>
            <a:r>
              <a:rPr lang="en-US" dirty="0" smtClean="0">
                <a:sym typeface="Symbol"/>
              </a:rPr>
              <a:t></a:t>
            </a:r>
            <a:r>
              <a:rPr lang="en-US" dirty="0" smtClean="0"/>
              <a:t>-</a:t>
            </a:r>
            <a:r>
              <a:rPr lang="en-US" dirty="0" err="1" smtClean="0"/>
              <a:t>linolenic</a:t>
            </a:r>
            <a:r>
              <a:rPr lang="en-US" dirty="0" smtClean="0"/>
              <a:t> fatty acid found in selected vegetable oils is a precursor for EPA. </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a:t>
            </a:r>
            <a:r>
              <a:rPr lang="en-US" baseline="0" dirty="0" smtClean="0"/>
              <a:t> of these brochures by region</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40</a:t>
            </a:fld>
            <a:endParaRPr lang="en-US" dirty="0"/>
          </a:p>
        </p:txBody>
      </p:sp>
    </p:spTree>
    <p:extLst>
      <p:ext uri="{BB962C8B-B14F-4D97-AF65-F5344CB8AC3E}">
        <p14:creationId xmlns:p14="http://schemas.microsoft.com/office/powerpoint/2010/main" val="1588136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people who fish when specific bodies of water or species of fish are not covered in the guide</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42</a:t>
            </a:fld>
            <a:endParaRPr lang="en-US" dirty="0"/>
          </a:p>
        </p:txBody>
      </p:sp>
    </p:spTree>
    <p:extLst>
      <p:ext uri="{BB962C8B-B14F-4D97-AF65-F5344CB8AC3E}">
        <p14:creationId xmlns:p14="http://schemas.microsoft.com/office/powerpoint/2010/main" val="2924379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health department web site on serving</a:t>
            </a:r>
            <a:r>
              <a:rPr lang="en-US" baseline="0" dirty="0" smtClean="0"/>
              <a:t> size and variation based on weight</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43</a:t>
            </a:fld>
            <a:endParaRPr lang="en-US" dirty="0"/>
          </a:p>
        </p:txBody>
      </p:sp>
    </p:spTree>
    <p:extLst>
      <p:ext uri="{BB962C8B-B14F-4D97-AF65-F5344CB8AC3E}">
        <p14:creationId xmlns:p14="http://schemas.microsoft.com/office/powerpoint/2010/main" val="1892385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handouts on the MDCH web site</a:t>
            </a:r>
            <a:r>
              <a:rPr lang="en-US" baseline="0" dirty="0" smtClean="0"/>
              <a:t> and</a:t>
            </a:r>
            <a:r>
              <a:rPr lang="en-US" dirty="0" smtClean="0"/>
              <a:t> at our booth for patients and yourself</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translate the information presented into something that can be used clinically?</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1997, the Health Department conducted survey of awareness of the annual fish advisory. Awareness was 60%. White males with college degrees who eat and presumably catch more fish were more aware.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Mail questionnaire of 3000 women who recently delivered in Minnesota, Pennsylvania and Wisconsin in April 2012 and follow up survey of sample of non respondents (130) and six focus groups.</a:t>
            </a:r>
          </a:p>
          <a:p>
            <a:r>
              <a:rPr lang="en-US" dirty="0" smtClean="0"/>
              <a:t>Response</a:t>
            </a:r>
            <a:r>
              <a:rPr lang="en-US" baseline="0" dirty="0" smtClean="0"/>
              <a:t> rate 30%, 857 completed mailed survey</a:t>
            </a:r>
            <a:endParaRPr lang="en-US" dirty="0"/>
          </a:p>
        </p:txBody>
      </p:sp>
      <p:sp>
        <p:nvSpPr>
          <p:cNvPr id="4" name="Slide Number Placeholder 3"/>
          <p:cNvSpPr>
            <a:spLocks noGrp="1"/>
          </p:cNvSpPr>
          <p:nvPr>
            <p:ph type="sldNum" sz="quarter" idx="10"/>
          </p:nvPr>
        </p:nvSpPr>
        <p:spPr/>
        <p:txBody>
          <a:bodyPr/>
          <a:lstStyle/>
          <a:p>
            <a:fld id="{91579118-0666-446C-98B1-2796A294D900}" type="slidenum">
              <a:rPr lang="en-US" smtClean="0"/>
              <a:t>47</a:t>
            </a:fld>
            <a:endParaRPr lang="en-US" dirty="0"/>
          </a:p>
        </p:txBody>
      </p:sp>
    </p:spTree>
    <p:extLst>
      <p:ext uri="{BB962C8B-B14F-4D97-AF65-F5344CB8AC3E}">
        <p14:creationId xmlns:p14="http://schemas.microsoft.com/office/powerpoint/2010/main" val="887919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statements focus groups found useful versus not useful</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48</a:t>
            </a:fld>
            <a:endParaRPr lang="en-US" dirty="0"/>
          </a:p>
        </p:txBody>
      </p:sp>
    </p:spTree>
    <p:extLst>
      <p:ext uri="{BB962C8B-B14F-4D97-AF65-F5344CB8AC3E}">
        <p14:creationId xmlns:p14="http://schemas.microsoft.com/office/powerpoint/2010/main" val="399053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a reminder who the high risk groups are.</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currently do to encourage a healthy diet? Here is suggested activity: 1) Brief 2-3 minute dietary histories available at these two sites; 2) encourage fish consumption; 3) general advice for cooking fish; 4) advice on fish selection whether store bought or self caught.</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of oily fish. As you look for fish you might eat, please note only fresh tuna is on the list, not canned and the fish served at fast food restaurants (Pollack) is not on the list.</a:t>
            </a:r>
          </a:p>
          <a:p>
            <a:r>
              <a:rPr lang="en-US" dirty="0" smtClean="0"/>
              <a:t> </a:t>
            </a:r>
          </a:p>
          <a:p>
            <a:r>
              <a:rPr lang="en-US" dirty="0" smtClean="0"/>
              <a:t>If there were no contaminants in fish, it would be simple to select the oily fish to eat on this slide but there are contaminants.</a:t>
            </a:r>
          </a:p>
          <a:p>
            <a:r>
              <a:rPr lang="en-US" dirty="0" smtClean="0"/>
              <a:t> </a:t>
            </a:r>
          </a:p>
          <a:p>
            <a:r>
              <a:rPr lang="en-US" dirty="0" smtClean="0"/>
              <a:t>Before discuss contaminants, the next slides will summarize evidence of benefits.</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Advice on cooking includes most importantly advice to bake, broil or grill and for self caught fish, recommendation on cleaning and selecting smaller fish and for bottom feeders not fishing from polluted waters.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51</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reference values for urine and blood mercury. Generally not necessary to order mercury levels but if a patient indicates a heavy ingestion of fish, particularly the high mercury fish, might be helpful to show them the need to reduce this ingestion.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52</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 will talk about resources for patients. Also resources for health care providers want more info.</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53</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a:t>
            </a:r>
            <a:r>
              <a:rPr lang="en-US" baseline="0" dirty="0" smtClean="0"/>
              <a:t> left part of this slide is a resource sheet available on the MSU website and at our booth. Readings and web sites for you to get more information or take an online  CME course. Statement on right summarizes that limiting mercury ingestion comes from fish selection not preparation. Preparation only limits fat soluble chlorinated compounds.  Next slide nice practical summary on fish selection. </a:t>
            </a:r>
          </a:p>
          <a:p>
            <a:pPr defTabSz="931774">
              <a:defRPr/>
            </a:pPr>
            <a:endParaRPr lang="en-US" baseline="0" dirty="0" smtClean="0"/>
          </a:p>
          <a:p>
            <a:pPr defTabSz="931774">
              <a:defRPr/>
            </a:pPr>
            <a:r>
              <a:rPr lang="en-US" dirty="0" smtClean="0"/>
              <a:t>Resources for Patients. 1) EPA listing of all the state fish advisories, 2) FDA guidelines on mercury, 3) Michigan Department of Community Health guideline for both recreationally caught and store bought fish.</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brochure is a nice practical summary for how much and what kind of fish to eat </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summarizes the three major points of the presentation</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56</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 MSU/EPA fish group and funding source.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 and DHA have been found to have a large number of beneficial effects, which are listed on this slide.</a:t>
            </a:r>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results of a study that the risk of sudden cardiac death decreases as percentage of serum Omega-3 increases.</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Examples of the results from some of the major studies: Primary Prevention - Japanese study 1800 mg/d associated with a 19% reduction in CV disease primary prevention in individuals without prior documented heart disease.</a:t>
            </a:r>
          </a:p>
          <a:p>
            <a:pPr defTabSz="931774">
              <a:defRPr/>
            </a:pPr>
            <a:endParaRPr lang="en-US" dirty="0" smtClean="0"/>
          </a:p>
          <a:p>
            <a:pPr defTabSz="931774">
              <a:defRPr/>
            </a:pPr>
            <a:r>
              <a:rPr lang="en-US" dirty="0" smtClean="0"/>
              <a:t>9000 treatment (statin +fish oil) vs. 9000 control (Statin) -2007</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Four graphs of results of post myocardial infarction studies showing, clockwise, decreased total mortality, decreased sudden death, decreased coronary heart disease mortality and decreased cardiovascular mortality.</a:t>
            </a:r>
          </a:p>
          <a:p>
            <a:pPr defTabSz="931774">
              <a:defRPr/>
            </a:pPr>
            <a:endParaRPr lang="en-US" dirty="0" smtClean="0"/>
          </a:p>
          <a:p>
            <a:pPr defTabSz="931774">
              <a:defRPr/>
            </a:pPr>
            <a:r>
              <a:rPr lang="en-US" dirty="0" smtClean="0"/>
              <a:t>11,000 post MI patients 850mg EPA/DHA 1.2/1.0 ratio -2002</a:t>
            </a:r>
          </a:p>
          <a:p>
            <a:endParaRPr lang="en-US" dirty="0"/>
          </a:p>
        </p:txBody>
      </p:sp>
      <p:sp>
        <p:nvSpPr>
          <p:cNvPr id="4" name="Slide Number Placeholder 3"/>
          <p:cNvSpPr>
            <a:spLocks noGrp="1"/>
          </p:cNvSpPr>
          <p:nvPr>
            <p:ph type="sldNum" sz="quarter" idx="10"/>
          </p:nvPr>
        </p:nvSpPr>
        <p:spPr/>
        <p:txBody>
          <a:bodyPr/>
          <a:lstStyle/>
          <a:p>
            <a:pPr>
              <a:defRPr/>
            </a:pPr>
            <a:fld id="{21B2EADA-F14D-4F0E-A607-4349B58E200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D5CA26-ABF8-45A7-9B4F-AC6D238936C6}" type="datetimeFigureOut">
              <a:rPr lang="en-US"/>
              <a:pPr>
                <a:defRPr/>
              </a:pPr>
              <a:t>5/15/2015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8700D6-D1D6-4851-A380-AB346E4C7A5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64D52C-D13A-4237-B4F7-3BDEE2A3CA36}" type="datetimeFigureOut">
              <a:rPr lang="en-US"/>
              <a:pPr>
                <a:defRPr/>
              </a:pPr>
              <a:t>5/15/2015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B8EE4-3DCC-423D-8490-5D1ABB912D7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B917FF-0619-4DC3-B2B0-3481D1678E15}" type="datetimeFigureOut">
              <a:rPr lang="en-US"/>
              <a:pPr>
                <a:defRPr/>
              </a:pPr>
              <a:t>5/15/2015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2F3ABD-0936-46C6-AD1F-0F6BDFE144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p:spPr>
        <p:txBody>
          <a:bodyPr/>
          <a:lstStyle>
            <a:lvl1pPr>
              <a:defRPr dirty="0"/>
            </a:lvl1pPr>
          </a:lstStyle>
          <a:p>
            <a:pPr>
              <a:defRPr/>
            </a:pP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36C41E5C-65BD-4254-BF41-6C69AD0D1B0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AAE5B3-0ED7-4C80-AF68-90177662AA9F}" type="datetimeFigureOut">
              <a:rPr lang="en-US"/>
              <a:pPr>
                <a:defRPr/>
              </a:pPr>
              <a:t>5/15/2015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E266C2-BA80-421C-8677-D79B1102AF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8CA247-1E41-4BD4-BB47-7B02F3B27BB3}" type="datetimeFigureOut">
              <a:rPr lang="en-US"/>
              <a:pPr>
                <a:defRPr/>
              </a:pPr>
              <a:t>5/15/2015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43EA049-7E09-430D-8782-A828DC9CEC9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795B4BA-080A-4DBA-8C0A-8CE7365595C6}" type="datetimeFigureOut">
              <a:rPr lang="en-US"/>
              <a:pPr>
                <a:defRPr/>
              </a:pPr>
              <a:t>5/15/2015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75C8FFA-BE77-480F-B5F8-53D8191FA7F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51E9189-B987-4A9B-AC7F-27E8BA598D56}" type="datetimeFigureOut">
              <a:rPr lang="en-US"/>
              <a:pPr>
                <a:defRPr/>
              </a:pPr>
              <a:t>5/15/2015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8C56875-B467-478D-87F9-53CA2C7543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56B7740-2FB7-4179-9536-F0669BF0E103}" type="datetimeFigureOut">
              <a:rPr lang="en-US"/>
              <a:pPr>
                <a:defRPr/>
              </a:pPr>
              <a:t>5/15/2015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CD7AF234-1486-4962-9C69-533C9CCEE6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E6A31F-8322-4163-ABBD-6954070036F3}" type="datetimeFigureOut">
              <a:rPr lang="en-US"/>
              <a:pPr>
                <a:defRPr/>
              </a:pPr>
              <a:t>5/15/2015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F0FD49B-0791-4B2B-8211-A44154C16AF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820AB67-90BE-42C2-A9DA-D75831E9F393}" type="datetimeFigureOut">
              <a:rPr lang="en-US"/>
              <a:pPr>
                <a:defRPr/>
              </a:pPr>
              <a:t>5/15/2015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26D0B8C-0335-48F7-877A-3AA733050A5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5DEF0B7-5910-406C-B1EB-AD68FC95834E}" type="datetimeFigureOut">
              <a:rPr lang="en-US"/>
              <a:pPr>
                <a:defRPr/>
              </a:pPr>
              <a:t>5/15/2015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D621D85-A61E-4B4F-8375-BBD225ADDA6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0374492-D70D-4383-93CE-AB8774B0E39B}" type="datetimeFigureOut">
              <a:rPr lang="en-US"/>
              <a:pPr>
                <a:defRPr/>
              </a:pPr>
              <a:t>5/15/2015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E9FCD96-52FE-473D-9F18-5620B70BCC6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da.gov/Food/FoodborneIllnessContaminants/Metals/ucm393211.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16.gif"/><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tiff"/><Relationship Id="rId5" Type="http://schemas.openxmlformats.org/officeDocument/2006/relationships/image" Target="../media/image23.jpeg"/><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direct.com.proxy2.cl.msu.edu/science?_ob=ArticleURL&amp;_udi=B6T18-4WXPSH5-2&amp;_user=1111158&amp;_coverDate=08/11/2009&amp;_rdoc=2&amp;_fmt=high&amp;_orig=browse&amp;_origin=browse&amp;_zone=rslt_list_item&amp;_srch=doc-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4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hyperlink" Target="http://www.michigan.gov/mdch/0,1607,7-132-54783_54784_54785_58671-256887--,00.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hyperlink" Target="http://www.michigan.gov/mdch/0,4612,7-132-54783_54784_54785_58671-296074--,00.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hyperlink" Target="http://www.oem.msu.edu/userfiles/file/Fish/EatingFishResourcePageSept12.pdf" TargetMode="External"/><Relationship Id="rId5" Type="http://schemas.openxmlformats.org/officeDocument/2006/relationships/hyperlink" Target="EPA%20Presentation%20info/References/family_fish%20MDCH.pdf" TargetMode="Externa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762000" y="457200"/>
            <a:ext cx="8382000" cy="3733800"/>
          </a:xfrm>
        </p:spPr>
        <p:txBody>
          <a:bodyPr/>
          <a:lstStyle/>
          <a:p>
            <a:r>
              <a:rPr lang="en-US" sz="6700" b="1" i="1" dirty="0" smtClean="0">
                <a:solidFill>
                  <a:schemeClr val="bg1"/>
                </a:solidFill>
                <a:latin typeface="Californian FB" pitchFamily="18" charset="0"/>
              </a:rPr>
              <a:t>Eating Fish</a:t>
            </a:r>
            <a:r>
              <a:rPr lang="en-US" b="1" i="1" dirty="0" smtClean="0">
                <a:solidFill>
                  <a:schemeClr val="bg1"/>
                </a:solidFill>
                <a:latin typeface="Californian FB" pitchFamily="18" charset="0"/>
              </a:rPr>
              <a:t> </a:t>
            </a:r>
            <a:r>
              <a:rPr lang="en-US" b="1" i="1" dirty="0" smtClean="0">
                <a:latin typeface="Californian FB" pitchFamily="18" charset="0"/>
              </a:rPr>
              <a:t/>
            </a:r>
            <a:br>
              <a:rPr lang="en-US" b="1" i="1" dirty="0" smtClean="0">
                <a:latin typeface="Californian FB" pitchFamily="18" charset="0"/>
              </a:rPr>
            </a:br>
            <a:r>
              <a:rPr lang="en-US" sz="4000" b="1" i="1" dirty="0" smtClean="0">
                <a:latin typeface="Californian FB" pitchFamily="18" charset="0"/>
              </a:rPr>
              <a:t/>
            </a:r>
            <a:br>
              <a:rPr lang="en-US" sz="4000" b="1" i="1" dirty="0" smtClean="0">
                <a:latin typeface="Californian FB" pitchFamily="18" charset="0"/>
              </a:rPr>
            </a:br>
            <a:r>
              <a:rPr lang="en-US" sz="4000" b="1" dirty="0" smtClean="0">
                <a:solidFill>
                  <a:schemeClr val="bg1"/>
                </a:solidFill>
                <a:latin typeface="Californian FB" pitchFamily="18" charset="0"/>
              </a:rPr>
              <a:t>Maximizing Benefits &amp;</a:t>
            </a:r>
            <a:r>
              <a:rPr lang="en-US" sz="4000" dirty="0" smtClean="0">
                <a:solidFill>
                  <a:schemeClr val="bg1"/>
                </a:solidFill>
                <a:latin typeface="Californian FB" pitchFamily="18" charset="0"/>
              </a:rPr>
              <a:t/>
            </a:r>
            <a:br>
              <a:rPr lang="en-US" sz="4000" dirty="0" smtClean="0">
                <a:solidFill>
                  <a:schemeClr val="bg1"/>
                </a:solidFill>
                <a:latin typeface="Californian FB" pitchFamily="18" charset="0"/>
              </a:rPr>
            </a:br>
            <a:r>
              <a:rPr lang="en-US" sz="4000" b="1" dirty="0" smtClean="0">
                <a:solidFill>
                  <a:schemeClr val="bg1"/>
                </a:solidFill>
                <a:latin typeface="Californian FB" pitchFamily="18" charset="0"/>
              </a:rPr>
              <a:t>Minimizing</a:t>
            </a:r>
            <a:r>
              <a:rPr lang="en-US" sz="4000" dirty="0" smtClean="0">
                <a:solidFill>
                  <a:schemeClr val="bg1"/>
                </a:solidFill>
                <a:latin typeface="Californian FB" pitchFamily="18" charset="0"/>
              </a:rPr>
              <a:t> </a:t>
            </a:r>
            <a:r>
              <a:rPr lang="en-US" sz="4000" b="1" dirty="0" smtClean="0">
                <a:solidFill>
                  <a:schemeClr val="bg1"/>
                </a:solidFill>
                <a:latin typeface="Californian FB" pitchFamily="18" charset="0"/>
              </a:rPr>
              <a:t>Risks</a:t>
            </a:r>
            <a:r>
              <a:rPr lang="en-US" sz="4000" dirty="0" smtClean="0">
                <a:solidFill>
                  <a:schemeClr val="bg1"/>
                </a:solidFill>
                <a:latin typeface="Californian FB" pitchFamily="18" charset="0"/>
              </a:rPr>
              <a:t/>
            </a:r>
            <a:br>
              <a:rPr lang="en-US" sz="4000" dirty="0" smtClean="0">
                <a:solidFill>
                  <a:schemeClr val="bg1"/>
                </a:solidFill>
                <a:latin typeface="Californian FB" pitchFamily="18" charset="0"/>
              </a:rPr>
            </a:br>
            <a:endParaRPr lang="en-US" dirty="0" smtClean="0">
              <a:solidFill>
                <a:schemeClr val="bg1"/>
              </a:solidFill>
              <a:latin typeface="Californian FB" pitchFamily="18" charset="0"/>
            </a:endParaRPr>
          </a:p>
        </p:txBody>
      </p:sp>
      <p:sp>
        <p:nvSpPr>
          <p:cNvPr id="16386" name="Subtitle 2"/>
          <p:cNvSpPr>
            <a:spLocks noGrp="1"/>
          </p:cNvSpPr>
          <p:nvPr>
            <p:ph type="subTitle" idx="1"/>
          </p:nvPr>
        </p:nvSpPr>
        <p:spPr>
          <a:xfrm>
            <a:off x="1600200" y="3810000"/>
            <a:ext cx="6400800" cy="1752600"/>
          </a:xfrm>
        </p:spPr>
        <p:txBody>
          <a:bodyPr/>
          <a:lstStyle/>
          <a:p>
            <a:r>
              <a:rPr lang="en-US" b="1" dirty="0" smtClean="0">
                <a:solidFill>
                  <a:schemeClr val="bg1"/>
                </a:solidFill>
                <a:latin typeface="Californian FB" pitchFamily="18" charset="0"/>
              </a:rPr>
              <a:t>Kenneth D. Rosenman, M.D.</a:t>
            </a:r>
          </a:p>
          <a:p>
            <a:r>
              <a:rPr lang="en-US" sz="2400" b="1" dirty="0" smtClean="0">
                <a:solidFill>
                  <a:schemeClr val="bg1"/>
                </a:solidFill>
                <a:latin typeface="Californian FB" pitchFamily="18" charset="0"/>
              </a:rPr>
              <a:t>Professor of Medicine</a:t>
            </a:r>
          </a:p>
          <a:p>
            <a:r>
              <a:rPr lang="en-US" sz="2400" b="1" dirty="0" smtClean="0">
                <a:solidFill>
                  <a:schemeClr val="bg1"/>
                </a:solidFill>
                <a:latin typeface="Californian FB" pitchFamily="18" charset="0"/>
              </a:rPr>
              <a:t>Michigan State University</a:t>
            </a:r>
          </a:p>
        </p:txBody>
      </p:sp>
      <p:sp>
        <p:nvSpPr>
          <p:cNvPr id="16387" name="TextBox 4"/>
          <p:cNvSpPr txBox="1">
            <a:spLocks noChangeArrowheads="1"/>
          </p:cNvSpPr>
          <p:nvPr/>
        </p:nvSpPr>
        <p:spPr bwMode="auto">
          <a:xfrm>
            <a:off x="0" y="5638800"/>
            <a:ext cx="9144000" cy="646331"/>
          </a:xfrm>
          <a:prstGeom prst="rect">
            <a:avLst/>
          </a:prstGeom>
          <a:noFill/>
          <a:ln w="9525">
            <a:noFill/>
            <a:miter lim="800000"/>
            <a:headEnd/>
            <a:tailEnd/>
          </a:ln>
        </p:spPr>
        <p:txBody>
          <a:bodyPr>
            <a:spAutoFit/>
          </a:bodyPr>
          <a:lstStyle/>
          <a:p>
            <a:pPr algn="ctr"/>
            <a:r>
              <a:rPr lang="en-US" b="1" dirty="0">
                <a:solidFill>
                  <a:schemeClr val="bg1"/>
                </a:solidFill>
                <a:latin typeface="Californian FB" pitchFamily="18" charset="0"/>
              </a:rPr>
              <a:t>Funding - Great Lakes Restoration Initiative EPA </a:t>
            </a:r>
            <a:r>
              <a:rPr lang="en-US" b="1" dirty="0" smtClean="0">
                <a:solidFill>
                  <a:schemeClr val="bg1"/>
                </a:solidFill>
                <a:latin typeface="Californian FB" pitchFamily="18" charset="0"/>
              </a:rPr>
              <a:t>GL-00E00461</a:t>
            </a:r>
          </a:p>
          <a:p>
            <a:r>
              <a:rPr lang="en-US" b="1" dirty="0" smtClean="0">
                <a:solidFill>
                  <a:schemeClr val="bg1"/>
                </a:solidFill>
                <a:latin typeface="Californian FB" pitchFamily="18" charset="0"/>
              </a:rPr>
              <a:t>                           No commercial conflicts of interest</a:t>
            </a:r>
            <a:endParaRPr lang="en-US" b="1" dirty="0">
              <a:solidFill>
                <a:schemeClr val="bg1"/>
              </a:solidFill>
              <a:latin typeface="Californian FB" pitchFamily="18" charset="0"/>
            </a:endParaRPr>
          </a:p>
        </p:txBody>
      </p:sp>
      <p:pic>
        <p:nvPicPr>
          <p:cNvPr id="16388" name="Picture 8" descr="C:\Documents and Settings\careytr\Local Settings\Temporary Internet Files\Content.IE5\7XQIRWRU\MC900347423[1].wmf"/>
          <p:cNvPicPr>
            <a:picLocks noChangeAspect="1" noChangeArrowheads="1"/>
          </p:cNvPicPr>
          <p:nvPr/>
        </p:nvPicPr>
        <p:blipFill>
          <a:blip r:embed="rId3" cstate="print"/>
          <a:srcRect/>
          <a:stretch>
            <a:fillRect/>
          </a:stretch>
        </p:blipFill>
        <p:spPr bwMode="auto">
          <a:xfrm>
            <a:off x="685800" y="304800"/>
            <a:ext cx="1357313" cy="1809750"/>
          </a:xfrm>
          <a:prstGeom prst="rect">
            <a:avLst/>
          </a:prstGeom>
          <a:noFill/>
          <a:ln w="9525">
            <a:noFill/>
            <a:miter lim="800000"/>
            <a:headEnd/>
            <a:tailEnd/>
          </a:ln>
        </p:spPr>
      </p:pic>
      <p:pic>
        <p:nvPicPr>
          <p:cNvPr id="16389" name="Picture 7" descr="CHM Wordmark horiz new gr.tiff"/>
          <p:cNvPicPr>
            <a:picLocks noChangeAspect="1"/>
          </p:cNvPicPr>
          <p:nvPr/>
        </p:nvPicPr>
        <p:blipFill>
          <a:blip r:embed="rId4" cstate="print"/>
          <a:srcRect/>
          <a:stretch>
            <a:fillRect/>
          </a:stretch>
        </p:blipFill>
        <p:spPr bwMode="auto">
          <a:xfrm>
            <a:off x="6629400" y="60960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fornian FB" pitchFamily="18" charset="0"/>
                <a:cs typeface="Arial" charset="0"/>
              </a:rPr>
              <a:t> </a:t>
            </a:r>
            <a:r>
              <a:rPr lang="en-US" sz="3200" b="1" dirty="0" smtClean="0">
                <a:solidFill>
                  <a:schemeClr val="bg1"/>
                </a:solidFill>
                <a:latin typeface="Californian FB" pitchFamily="18" charset="0"/>
                <a:cs typeface="Arial" charset="0"/>
              </a:rPr>
              <a:t>Fish Oil Dosing and Cardiovascular Impact </a:t>
            </a:r>
            <a:br>
              <a:rPr lang="en-US" sz="3200" b="1" dirty="0" smtClean="0">
                <a:solidFill>
                  <a:schemeClr val="bg1"/>
                </a:solidFill>
                <a:latin typeface="Californian FB" pitchFamily="18" charset="0"/>
                <a:cs typeface="Arial" charset="0"/>
              </a:rPr>
            </a:br>
            <a:endParaRPr lang="en-US" sz="3200" dirty="0"/>
          </a:p>
        </p:txBody>
      </p:sp>
      <p:graphicFrame>
        <p:nvGraphicFramePr>
          <p:cNvPr id="4" name="Content Placeholder 3"/>
          <p:cNvGraphicFramePr>
            <a:graphicFrameLocks noGrp="1"/>
          </p:cNvGraphicFramePr>
          <p:nvPr>
            <p:ph idx="1"/>
          </p:nvPr>
        </p:nvGraphicFramePr>
        <p:xfrm>
          <a:off x="914400" y="1173481"/>
          <a:ext cx="3506056" cy="3779519"/>
        </p:xfrm>
        <a:graphic>
          <a:graphicData uri="http://schemas.openxmlformats.org/drawingml/2006/table">
            <a:tbl>
              <a:tblPr firstRow="1" bandRow="1">
                <a:tableStyleId>{5C22544A-7EE6-4342-B048-85BDC9FD1C3A}</a:tableStyleId>
              </a:tblPr>
              <a:tblGrid>
                <a:gridCol w="1254057"/>
                <a:gridCol w="2251999"/>
              </a:tblGrid>
              <a:tr h="3779519">
                <a:tc>
                  <a:txBody>
                    <a:bodyPr/>
                    <a:lstStyle/>
                    <a:p>
                      <a:pPr algn="ctr"/>
                      <a:r>
                        <a:rPr lang="en-US" sz="1400" b="1" dirty="0" smtClean="0">
                          <a:solidFill>
                            <a:schemeClr val="bg1"/>
                          </a:solidFill>
                        </a:rPr>
                        <a:t>Dietary</a:t>
                      </a:r>
                    </a:p>
                    <a:p>
                      <a:pPr algn="ctr"/>
                      <a:r>
                        <a:rPr lang="en-US" sz="1400" b="1" dirty="0" smtClean="0">
                          <a:solidFill>
                            <a:schemeClr val="bg1"/>
                          </a:solidFill>
                        </a:rPr>
                        <a:t>doses</a:t>
                      </a:r>
                      <a:endParaRPr lang="en-US" sz="1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pPr algn="ctr"/>
                      <a:r>
                        <a:rPr lang="en-US" sz="1400" b="1" dirty="0" smtClean="0">
                          <a:solidFill>
                            <a:schemeClr val="bg1"/>
                          </a:solidFill>
                        </a:rPr>
                        <a:t>Supplemental </a:t>
                      </a:r>
                    </a:p>
                    <a:p>
                      <a:pPr algn="ctr"/>
                      <a:r>
                        <a:rPr lang="en-US" sz="1400" b="1" dirty="0" smtClean="0">
                          <a:solidFill>
                            <a:schemeClr val="bg1"/>
                          </a:solidFill>
                        </a:rPr>
                        <a:t>doses</a:t>
                      </a: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chemeClr val="bg1"/>
                        </a:solidFill>
                      </a:endParaRPr>
                    </a:p>
                    <a:p>
                      <a:endParaRPr lang="en-US" sz="1400" b="0" dirty="0" smtClean="0">
                        <a:solidFill>
                          <a:srgbClr val="FF66CC"/>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pic>
        <p:nvPicPr>
          <p:cNvPr id="5" name="Picture 4" descr="CHM Wordmark horiz new gr.tiff"/>
          <p:cNvPicPr>
            <a:picLocks noChangeAspect="1"/>
          </p:cNvPicPr>
          <p:nvPr/>
        </p:nvPicPr>
        <p:blipFill>
          <a:blip r:embed="rId3" cstate="print"/>
          <a:srcRect/>
          <a:stretch>
            <a:fillRect/>
          </a:stretch>
        </p:blipFill>
        <p:spPr bwMode="auto">
          <a:xfrm>
            <a:off x="6946900" y="6400800"/>
            <a:ext cx="2197100" cy="350838"/>
          </a:xfrm>
          <a:prstGeom prst="rect">
            <a:avLst/>
          </a:prstGeom>
          <a:noFill/>
          <a:ln w="9525">
            <a:noFill/>
            <a:miter lim="800000"/>
            <a:headEnd/>
            <a:tailEnd/>
          </a:ln>
        </p:spPr>
      </p:pic>
      <p:sp>
        <p:nvSpPr>
          <p:cNvPr id="6" name="TextBox 5"/>
          <p:cNvSpPr txBox="1"/>
          <p:nvPr/>
        </p:nvSpPr>
        <p:spPr>
          <a:xfrm rot="16200000">
            <a:off x="-570011" y="2932212"/>
            <a:ext cx="2362200" cy="307777"/>
          </a:xfrm>
          <a:prstGeom prst="rect">
            <a:avLst/>
          </a:prstGeom>
          <a:noFill/>
        </p:spPr>
        <p:txBody>
          <a:bodyPr wrap="square" rtlCol="0">
            <a:spAutoFit/>
          </a:bodyPr>
          <a:lstStyle/>
          <a:p>
            <a:r>
              <a:rPr lang="en-US" sz="1400" b="1" dirty="0" smtClean="0">
                <a:solidFill>
                  <a:schemeClr val="bg1"/>
                </a:solidFill>
                <a:latin typeface="+mn-lt"/>
              </a:rPr>
              <a:t>Relative strength of effect</a:t>
            </a:r>
            <a:endParaRPr lang="en-US" sz="1400" b="1" dirty="0">
              <a:solidFill>
                <a:schemeClr val="bg1"/>
              </a:solidFill>
              <a:latin typeface="+mn-lt"/>
            </a:endParaRPr>
          </a:p>
        </p:txBody>
      </p:sp>
      <p:cxnSp>
        <p:nvCxnSpPr>
          <p:cNvPr id="8" name="Straight Arrow Connector 7"/>
          <p:cNvCxnSpPr/>
          <p:nvPr/>
        </p:nvCxnSpPr>
        <p:spPr>
          <a:xfrm flipV="1">
            <a:off x="914400" y="990600"/>
            <a:ext cx="0" cy="2286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4572000" y="1143000"/>
          <a:ext cx="3505200" cy="3674805"/>
        </p:xfrm>
        <a:graphic>
          <a:graphicData uri="http://schemas.openxmlformats.org/drawingml/2006/table">
            <a:tbl>
              <a:tblPr firstRow="1" bandRow="1">
                <a:tableStyleId>{5C22544A-7EE6-4342-B048-85BDC9FD1C3A}</a:tableStyleId>
              </a:tblPr>
              <a:tblGrid>
                <a:gridCol w="1911927"/>
                <a:gridCol w="1593273"/>
              </a:tblGrid>
              <a:tr h="714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Clinical effect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r>
                        <a:rPr lang="en-US" sz="1400" b="1" dirty="0" smtClean="0">
                          <a:solidFill>
                            <a:schemeClr val="bg1"/>
                          </a:solidFill>
                        </a:rPr>
                        <a:t>Time course to</a:t>
                      </a:r>
                    </a:p>
                    <a:p>
                      <a:r>
                        <a:rPr lang="en-US" sz="1400" b="1" dirty="0" smtClean="0">
                          <a:solidFill>
                            <a:schemeClr val="bg1"/>
                          </a:solidFill>
                        </a:rPr>
                        <a:t>alter</a:t>
                      </a:r>
                      <a:r>
                        <a:rPr lang="en-US" sz="1400" b="1" baseline="0" dirty="0" smtClean="0">
                          <a:solidFill>
                            <a:schemeClr val="bg1"/>
                          </a:solidFill>
                        </a:rPr>
                        <a:t> clinical events</a:t>
                      </a:r>
                      <a:endParaRPr lang="en-US" sz="1400" b="1" dirty="0" smtClean="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r>
              <a:tr h="2943285">
                <a:tc>
                  <a:txBody>
                    <a:bodyPr/>
                    <a:lstStyle/>
                    <a:p>
                      <a:r>
                        <a:rPr lang="en-US" sz="1400" b="1" dirty="0" err="1" smtClean="0">
                          <a:solidFill>
                            <a:schemeClr val="bg1"/>
                          </a:solidFill>
                        </a:rPr>
                        <a:t>Antiarrhythmia</a:t>
                      </a:r>
                      <a:endParaRPr lang="en-US" sz="1400" b="1"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b="1" dirty="0" smtClean="0">
                          <a:solidFill>
                            <a:schemeClr val="bg1"/>
                          </a:solidFill>
                        </a:rPr>
                        <a:t>Triglyceride lowering</a:t>
                      </a:r>
                    </a:p>
                    <a:p>
                      <a:r>
                        <a:rPr lang="en-US" sz="1400" b="1" dirty="0" smtClean="0">
                          <a:solidFill>
                            <a:schemeClr val="bg1"/>
                          </a:solidFill>
                        </a:rPr>
                        <a:t>Heart rate lowering</a:t>
                      </a:r>
                    </a:p>
                    <a:p>
                      <a:r>
                        <a:rPr lang="en-US" sz="1400" b="1" dirty="0" smtClean="0">
                          <a:solidFill>
                            <a:schemeClr val="bg1"/>
                          </a:solidFill>
                        </a:rPr>
                        <a:t>BP lowering</a:t>
                      </a: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b="1" dirty="0" err="1" smtClean="0">
                          <a:solidFill>
                            <a:schemeClr val="bg1"/>
                          </a:solidFill>
                        </a:rPr>
                        <a:t>Antithrombosis</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r>
                        <a:rPr lang="en-US" sz="1400" b="1" dirty="0" smtClean="0">
                          <a:solidFill>
                            <a:schemeClr val="bg1"/>
                          </a:solidFill>
                        </a:rPr>
                        <a:t>Weeks</a:t>
                      </a: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b="1" dirty="0" smtClean="0">
                          <a:solidFill>
                            <a:schemeClr val="bg1"/>
                          </a:solidFill>
                        </a:rPr>
                        <a:t>Months to years</a:t>
                      </a:r>
                    </a:p>
                    <a:p>
                      <a:r>
                        <a:rPr lang="en-US" sz="1400" b="1" dirty="0" smtClean="0">
                          <a:solidFill>
                            <a:schemeClr val="bg1"/>
                          </a:solidFill>
                        </a:rPr>
                        <a:t>Months</a:t>
                      </a:r>
                    </a:p>
                    <a:p>
                      <a:r>
                        <a:rPr lang="en-US" sz="1400" b="1" dirty="0" smtClean="0">
                          <a:solidFill>
                            <a:schemeClr val="bg1"/>
                          </a:solidFill>
                        </a:rPr>
                        <a:t>Months to years</a:t>
                      </a: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b="1" dirty="0" smtClean="0">
                          <a:solidFill>
                            <a:schemeClr val="bg1"/>
                          </a:solidFill>
                        </a:rPr>
                        <a:t>Weeks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r>
            </a:tbl>
          </a:graphicData>
        </a:graphic>
      </p:graphicFrame>
      <p:cxnSp>
        <p:nvCxnSpPr>
          <p:cNvPr id="12" name="Straight Arrow Connector 11"/>
          <p:cNvCxnSpPr/>
          <p:nvPr/>
        </p:nvCxnSpPr>
        <p:spPr>
          <a:xfrm>
            <a:off x="4038600" y="4953000"/>
            <a:ext cx="762000"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4400" y="4876800"/>
            <a:ext cx="0"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76400" y="4953000"/>
            <a:ext cx="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14600" y="4953000"/>
            <a:ext cx="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048000" y="4953000"/>
            <a:ext cx="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57600" y="4953000"/>
            <a:ext cx="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19600" y="4953000"/>
            <a:ext cx="0" cy="76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flipH="1">
            <a:off x="838200" y="5029200"/>
            <a:ext cx="304800" cy="261610"/>
          </a:xfrm>
          <a:prstGeom prst="rect">
            <a:avLst/>
          </a:prstGeom>
          <a:noFill/>
        </p:spPr>
        <p:txBody>
          <a:bodyPr wrap="square" rtlCol="0">
            <a:spAutoFit/>
          </a:bodyPr>
          <a:lstStyle/>
          <a:p>
            <a:r>
              <a:rPr lang="en-US" sz="1100" dirty="0" smtClean="0">
                <a:solidFill>
                  <a:schemeClr val="bg1"/>
                </a:solidFill>
              </a:rPr>
              <a:t>0</a:t>
            </a:r>
            <a:endParaRPr lang="en-US" sz="1100" dirty="0">
              <a:solidFill>
                <a:schemeClr val="bg1"/>
              </a:solidFill>
            </a:endParaRPr>
          </a:p>
        </p:txBody>
      </p:sp>
      <p:sp>
        <p:nvSpPr>
          <p:cNvPr id="46" name="TextBox 45"/>
          <p:cNvSpPr txBox="1"/>
          <p:nvPr/>
        </p:nvSpPr>
        <p:spPr>
          <a:xfrm>
            <a:off x="1447800" y="5029200"/>
            <a:ext cx="457200" cy="261610"/>
          </a:xfrm>
          <a:prstGeom prst="rect">
            <a:avLst/>
          </a:prstGeom>
          <a:noFill/>
        </p:spPr>
        <p:txBody>
          <a:bodyPr wrap="square" rtlCol="0">
            <a:spAutoFit/>
          </a:bodyPr>
          <a:lstStyle/>
          <a:p>
            <a:r>
              <a:rPr lang="en-US" sz="1100" dirty="0" smtClean="0">
                <a:solidFill>
                  <a:schemeClr val="bg1"/>
                </a:solidFill>
                <a:latin typeface="+mn-lt"/>
              </a:rPr>
              <a:t>500</a:t>
            </a:r>
            <a:endParaRPr lang="en-US" sz="1100" dirty="0">
              <a:solidFill>
                <a:schemeClr val="bg1"/>
              </a:solidFill>
              <a:latin typeface="+mn-lt"/>
            </a:endParaRPr>
          </a:p>
        </p:txBody>
      </p:sp>
      <p:sp>
        <p:nvSpPr>
          <p:cNvPr id="47" name="TextBox 46"/>
          <p:cNvSpPr txBox="1"/>
          <p:nvPr/>
        </p:nvSpPr>
        <p:spPr>
          <a:xfrm>
            <a:off x="2286000" y="5029200"/>
            <a:ext cx="609600" cy="261610"/>
          </a:xfrm>
          <a:prstGeom prst="rect">
            <a:avLst/>
          </a:prstGeom>
          <a:noFill/>
        </p:spPr>
        <p:txBody>
          <a:bodyPr wrap="square" rtlCol="0">
            <a:spAutoFit/>
          </a:bodyPr>
          <a:lstStyle/>
          <a:p>
            <a:r>
              <a:rPr lang="en-US" sz="1100" dirty="0" smtClean="0">
                <a:solidFill>
                  <a:schemeClr val="bg1"/>
                </a:solidFill>
                <a:latin typeface="+mn-lt"/>
              </a:rPr>
              <a:t>1000</a:t>
            </a:r>
            <a:endParaRPr lang="en-US" sz="1100" dirty="0">
              <a:solidFill>
                <a:schemeClr val="bg1"/>
              </a:solidFill>
              <a:latin typeface="+mn-lt"/>
            </a:endParaRPr>
          </a:p>
        </p:txBody>
      </p:sp>
      <p:sp>
        <p:nvSpPr>
          <p:cNvPr id="48" name="TextBox 47"/>
          <p:cNvSpPr txBox="1"/>
          <p:nvPr/>
        </p:nvSpPr>
        <p:spPr>
          <a:xfrm>
            <a:off x="2819400" y="5029200"/>
            <a:ext cx="609600" cy="261610"/>
          </a:xfrm>
          <a:prstGeom prst="rect">
            <a:avLst/>
          </a:prstGeom>
          <a:noFill/>
        </p:spPr>
        <p:txBody>
          <a:bodyPr wrap="square" rtlCol="0">
            <a:spAutoFit/>
          </a:bodyPr>
          <a:lstStyle/>
          <a:p>
            <a:r>
              <a:rPr lang="en-US" sz="1100" dirty="0" smtClean="0">
                <a:solidFill>
                  <a:schemeClr val="bg1"/>
                </a:solidFill>
                <a:latin typeface="+mn-lt"/>
              </a:rPr>
              <a:t>1500</a:t>
            </a:r>
            <a:endParaRPr lang="en-US" sz="1100" dirty="0">
              <a:solidFill>
                <a:schemeClr val="bg1"/>
              </a:solidFill>
              <a:latin typeface="+mn-lt"/>
            </a:endParaRPr>
          </a:p>
        </p:txBody>
      </p:sp>
      <p:sp>
        <p:nvSpPr>
          <p:cNvPr id="49" name="TextBox 48"/>
          <p:cNvSpPr txBox="1"/>
          <p:nvPr/>
        </p:nvSpPr>
        <p:spPr>
          <a:xfrm>
            <a:off x="3429000" y="5029200"/>
            <a:ext cx="533400" cy="261610"/>
          </a:xfrm>
          <a:prstGeom prst="rect">
            <a:avLst/>
          </a:prstGeom>
          <a:noFill/>
        </p:spPr>
        <p:txBody>
          <a:bodyPr wrap="square" rtlCol="0">
            <a:spAutoFit/>
          </a:bodyPr>
          <a:lstStyle/>
          <a:p>
            <a:r>
              <a:rPr lang="en-US" sz="1100" dirty="0" smtClean="0">
                <a:solidFill>
                  <a:schemeClr val="bg1"/>
                </a:solidFill>
                <a:latin typeface="+mn-lt"/>
              </a:rPr>
              <a:t>2000</a:t>
            </a:r>
            <a:endParaRPr lang="en-US" sz="1100" dirty="0">
              <a:solidFill>
                <a:schemeClr val="bg1"/>
              </a:solidFill>
              <a:latin typeface="+mn-lt"/>
            </a:endParaRPr>
          </a:p>
        </p:txBody>
      </p:sp>
      <p:sp>
        <p:nvSpPr>
          <p:cNvPr id="50" name="TextBox 49"/>
          <p:cNvSpPr txBox="1"/>
          <p:nvPr/>
        </p:nvSpPr>
        <p:spPr>
          <a:xfrm>
            <a:off x="4191000" y="5029200"/>
            <a:ext cx="533400" cy="261610"/>
          </a:xfrm>
          <a:prstGeom prst="rect">
            <a:avLst/>
          </a:prstGeom>
          <a:noFill/>
        </p:spPr>
        <p:txBody>
          <a:bodyPr wrap="square" rtlCol="0">
            <a:spAutoFit/>
          </a:bodyPr>
          <a:lstStyle/>
          <a:p>
            <a:r>
              <a:rPr lang="en-US" sz="1100" dirty="0" smtClean="0">
                <a:solidFill>
                  <a:schemeClr val="bg1"/>
                </a:solidFill>
                <a:latin typeface="+mn-lt"/>
              </a:rPr>
              <a:t>2500</a:t>
            </a:r>
            <a:endParaRPr lang="en-US" sz="1100" dirty="0">
              <a:solidFill>
                <a:schemeClr val="bg1"/>
              </a:solidFill>
              <a:latin typeface="+mn-lt"/>
            </a:endParaRPr>
          </a:p>
        </p:txBody>
      </p:sp>
      <p:sp>
        <p:nvSpPr>
          <p:cNvPr id="51" name="TextBox 50"/>
          <p:cNvSpPr txBox="1"/>
          <p:nvPr/>
        </p:nvSpPr>
        <p:spPr>
          <a:xfrm>
            <a:off x="1752600" y="5334000"/>
            <a:ext cx="2286000" cy="307777"/>
          </a:xfrm>
          <a:prstGeom prst="rect">
            <a:avLst/>
          </a:prstGeom>
          <a:noFill/>
        </p:spPr>
        <p:txBody>
          <a:bodyPr wrap="square" rtlCol="0">
            <a:spAutoFit/>
          </a:bodyPr>
          <a:lstStyle/>
          <a:p>
            <a:r>
              <a:rPr lang="en-US" sz="1400" b="1" dirty="0" smtClean="0">
                <a:solidFill>
                  <a:schemeClr val="bg1"/>
                </a:solidFill>
                <a:latin typeface="+mn-lt"/>
              </a:rPr>
              <a:t>EPA + DHA intake (mg/d)</a:t>
            </a:r>
            <a:endParaRPr lang="en-US" sz="1400" b="1" dirty="0">
              <a:solidFill>
                <a:schemeClr val="bg1"/>
              </a:solidFill>
              <a:latin typeface="+mn-lt"/>
            </a:endParaRPr>
          </a:p>
        </p:txBody>
      </p:sp>
      <p:sp>
        <p:nvSpPr>
          <p:cNvPr id="52" name="TextBox 3"/>
          <p:cNvSpPr txBox="1">
            <a:spLocks noChangeArrowheads="1"/>
          </p:cNvSpPr>
          <p:nvPr/>
        </p:nvSpPr>
        <p:spPr bwMode="auto">
          <a:xfrm>
            <a:off x="1676400" y="5867400"/>
            <a:ext cx="6629400" cy="276999"/>
          </a:xfrm>
          <a:prstGeom prst="rect">
            <a:avLst/>
          </a:prstGeom>
          <a:noFill/>
          <a:ln w="9525">
            <a:noFill/>
            <a:miter lim="800000"/>
            <a:headEnd/>
            <a:tailEnd/>
          </a:ln>
        </p:spPr>
        <p:txBody>
          <a:bodyPr>
            <a:spAutoFit/>
          </a:bodyPr>
          <a:lstStyle/>
          <a:p>
            <a:pPr fontAlgn="ctr"/>
            <a:r>
              <a:rPr lang="en-US" sz="1200" b="1" dirty="0" smtClean="0">
                <a:solidFill>
                  <a:schemeClr val="bg1"/>
                </a:solidFill>
                <a:latin typeface="+mn-lt"/>
                <a:cs typeface="Arial" charset="0"/>
              </a:rPr>
              <a:t>                 (</a:t>
            </a:r>
            <a:r>
              <a:rPr lang="en-US" sz="1200" b="1" dirty="0">
                <a:solidFill>
                  <a:schemeClr val="bg1"/>
                </a:solidFill>
                <a:latin typeface="+mn-lt"/>
                <a:cs typeface="Arial" charset="0"/>
              </a:rPr>
              <a:t>J Am </a:t>
            </a:r>
            <a:r>
              <a:rPr lang="en-US" sz="1200" b="1" dirty="0" err="1">
                <a:solidFill>
                  <a:schemeClr val="bg1"/>
                </a:solidFill>
                <a:latin typeface="+mn-lt"/>
                <a:cs typeface="Arial" charset="0"/>
              </a:rPr>
              <a:t>Coll</a:t>
            </a:r>
            <a:r>
              <a:rPr lang="en-US" sz="1200" b="1" dirty="0">
                <a:solidFill>
                  <a:schemeClr val="bg1"/>
                </a:solidFill>
                <a:latin typeface="+mn-lt"/>
                <a:cs typeface="Arial" charset="0"/>
              </a:rPr>
              <a:t> Card 2009;54:585-594 (Reprinted, with permission, from </a:t>
            </a:r>
            <a:r>
              <a:rPr lang="en-US" sz="1200" b="1" dirty="0" err="1">
                <a:solidFill>
                  <a:schemeClr val="bg1"/>
                </a:solidFill>
                <a:latin typeface="+mn-lt"/>
                <a:cs typeface="Arial" charset="0"/>
              </a:rPr>
              <a:t>Mozaffarian</a:t>
            </a:r>
            <a:r>
              <a:rPr lang="en-US" sz="1200" b="1" dirty="0">
                <a:solidFill>
                  <a:schemeClr val="bg1"/>
                </a:solidFill>
                <a:latin typeface="+mn-lt"/>
                <a:cs typeface="Arial" charset="0"/>
              </a:rPr>
              <a:t>  and </a:t>
            </a:r>
            <a:r>
              <a:rPr lang="en-US" sz="1200" b="1" dirty="0" err="1">
                <a:solidFill>
                  <a:schemeClr val="bg1"/>
                </a:solidFill>
                <a:latin typeface="+mn-lt"/>
                <a:cs typeface="Arial" charset="0"/>
              </a:rPr>
              <a:t>Rimm</a:t>
            </a:r>
            <a:r>
              <a:rPr lang="en-US" sz="1200" b="1" dirty="0">
                <a:solidFill>
                  <a:schemeClr val="bg1"/>
                </a:solidFill>
                <a:latin typeface="+mn-lt"/>
                <a:cs typeface="Arial" charset="0"/>
              </a:rPr>
              <a:t>))</a:t>
            </a:r>
            <a:endParaRPr lang="en-US" sz="1200" b="1" dirty="0">
              <a:solidFill>
                <a:schemeClr val="bg1"/>
              </a:solidFill>
              <a:latin typeface="+mn-lt"/>
            </a:endParaRPr>
          </a:p>
        </p:txBody>
      </p:sp>
      <p:cxnSp>
        <p:nvCxnSpPr>
          <p:cNvPr id="67" name="Straight Connector 66"/>
          <p:cNvCxnSpPr/>
          <p:nvPr/>
        </p:nvCxnSpPr>
        <p:spPr>
          <a:xfrm flipV="1">
            <a:off x="914400" y="3124200"/>
            <a:ext cx="3505200" cy="182880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102" idx="2"/>
          </p:cNvCxnSpPr>
          <p:nvPr/>
        </p:nvCxnSpPr>
        <p:spPr>
          <a:xfrm flipV="1">
            <a:off x="914400" y="4858637"/>
            <a:ext cx="2585977" cy="94363"/>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102" name="Arc 101"/>
          <p:cNvSpPr/>
          <p:nvPr/>
        </p:nvSpPr>
        <p:spPr>
          <a:xfrm rot="5193164">
            <a:off x="3305206" y="4259765"/>
            <a:ext cx="368203" cy="830208"/>
          </a:xfrm>
          <a:prstGeom prst="arc">
            <a:avLst>
              <a:gd name="adj1" fmla="val 16904578"/>
              <a:gd name="adj2" fmla="val 0"/>
            </a:avLst>
          </a:prstGeom>
          <a:ln>
            <a:solidFill>
              <a:srgbClr val="FF66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66CC"/>
              </a:solidFill>
            </a:endParaRPr>
          </a:p>
        </p:txBody>
      </p:sp>
      <p:cxnSp>
        <p:nvCxnSpPr>
          <p:cNvPr id="105" name="Straight Connector 104"/>
          <p:cNvCxnSpPr>
            <a:stCxn id="102" idx="0"/>
          </p:cNvCxnSpPr>
          <p:nvPr/>
        </p:nvCxnSpPr>
        <p:spPr>
          <a:xfrm flipV="1">
            <a:off x="3869191" y="4495802"/>
            <a:ext cx="550409" cy="234457"/>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914400" y="3352800"/>
            <a:ext cx="3485072" cy="1600200"/>
          </a:xfrm>
          <a:custGeom>
            <a:avLst/>
            <a:gdLst>
              <a:gd name="connsiteX0" fmla="*/ 0 w 3485072"/>
              <a:gd name="connsiteY0" fmla="*/ 1647645 h 1647645"/>
              <a:gd name="connsiteX1" fmla="*/ 1155940 w 3485072"/>
              <a:gd name="connsiteY1" fmla="*/ 284672 h 1647645"/>
              <a:gd name="connsiteX2" fmla="*/ 3485072 w 3485072"/>
              <a:gd name="connsiteY2" fmla="*/ 0 h 1647645"/>
              <a:gd name="connsiteX3" fmla="*/ 3485072 w 3485072"/>
              <a:gd name="connsiteY3" fmla="*/ 0 h 1647645"/>
            </a:gdLst>
            <a:ahLst/>
            <a:cxnLst>
              <a:cxn ang="0">
                <a:pos x="connsiteX0" y="connsiteY0"/>
              </a:cxn>
              <a:cxn ang="0">
                <a:pos x="connsiteX1" y="connsiteY1"/>
              </a:cxn>
              <a:cxn ang="0">
                <a:pos x="connsiteX2" y="connsiteY2"/>
              </a:cxn>
              <a:cxn ang="0">
                <a:pos x="connsiteX3" y="connsiteY3"/>
              </a:cxn>
            </a:cxnLst>
            <a:rect l="l" t="t" r="r" b="b"/>
            <a:pathLst>
              <a:path w="3485072" h="1647645">
                <a:moveTo>
                  <a:pt x="0" y="1647645"/>
                </a:moveTo>
                <a:cubicBezTo>
                  <a:pt x="287547" y="1103462"/>
                  <a:pt x="575095" y="559280"/>
                  <a:pt x="1155940" y="284672"/>
                </a:cubicBezTo>
                <a:cubicBezTo>
                  <a:pt x="1736785" y="10064"/>
                  <a:pt x="3485072" y="0"/>
                  <a:pt x="3485072" y="0"/>
                </a:cubicBezTo>
                <a:lnTo>
                  <a:pt x="348507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914400" y="3505200"/>
            <a:ext cx="3505200" cy="1447800"/>
          </a:xfrm>
          <a:custGeom>
            <a:avLst/>
            <a:gdLst>
              <a:gd name="connsiteX0" fmla="*/ 0 w 3485072"/>
              <a:gd name="connsiteY0" fmla="*/ 1647645 h 1647645"/>
              <a:gd name="connsiteX1" fmla="*/ 1155940 w 3485072"/>
              <a:gd name="connsiteY1" fmla="*/ 284672 h 1647645"/>
              <a:gd name="connsiteX2" fmla="*/ 3485072 w 3485072"/>
              <a:gd name="connsiteY2" fmla="*/ 0 h 1647645"/>
              <a:gd name="connsiteX3" fmla="*/ 3485072 w 3485072"/>
              <a:gd name="connsiteY3" fmla="*/ 0 h 1647645"/>
            </a:gdLst>
            <a:ahLst/>
            <a:cxnLst>
              <a:cxn ang="0">
                <a:pos x="connsiteX0" y="connsiteY0"/>
              </a:cxn>
              <a:cxn ang="0">
                <a:pos x="connsiteX1" y="connsiteY1"/>
              </a:cxn>
              <a:cxn ang="0">
                <a:pos x="connsiteX2" y="connsiteY2"/>
              </a:cxn>
              <a:cxn ang="0">
                <a:pos x="connsiteX3" y="connsiteY3"/>
              </a:cxn>
            </a:cxnLst>
            <a:rect l="l" t="t" r="r" b="b"/>
            <a:pathLst>
              <a:path w="3485072" h="1647645">
                <a:moveTo>
                  <a:pt x="0" y="1647645"/>
                </a:moveTo>
                <a:cubicBezTo>
                  <a:pt x="287547" y="1103462"/>
                  <a:pt x="575095" y="559280"/>
                  <a:pt x="1155940" y="284672"/>
                </a:cubicBezTo>
                <a:cubicBezTo>
                  <a:pt x="1736785" y="10064"/>
                  <a:pt x="3485072" y="0"/>
                  <a:pt x="3485072" y="0"/>
                </a:cubicBezTo>
                <a:lnTo>
                  <a:pt x="3485072" y="0"/>
                </a:lnTo>
              </a:path>
            </a:pathLst>
          </a:custGeom>
          <a:ln>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a:stCxn id="54" idx="0"/>
            <a:endCxn id="43" idx="0"/>
          </p:cNvCxnSpPr>
          <p:nvPr/>
        </p:nvCxnSpPr>
        <p:spPr>
          <a:xfrm flipV="1">
            <a:off x="914400" y="2895600"/>
            <a:ext cx="381000" cy="2057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42"/>
          <p:cNvSpPr/>
          <p:nvPr/>
        </p:nvSpPr>
        <p:spPr>
          <a:xfrm>
            <a:off x="1295400" y="2057400"/>
            <a:ext cx="3104072" cy="838200"/>
          </a:xfrm>
          <a:custGeom>
            <a:avLst/>
            <a:gdLst>
              <a:gd name="connsiteX0" fmla="*/ 0 w 3485072"/>
              <a:gd name="connsiteY0" fmla="*/ 1647645 h 1647645"/>
              <a:gd name="connsiteX1" fmla="*/ 1155940 w 3485072"/>
              <a:gd name="connsiteY1" fmla="*/ 284672 h 1647645"/>
              <a:gd name="connsiteX2" fmla="*/ 3485072 w 3485072"/>
              <a:gd name="connsiteY2" fmla="*/ 0 h 1647645"/>
              <a:gd name="connsiteX3" fmla="*/ 3485072 w 3485072"/>
              <a:gd name="connsiteY3" fmla="*/ 0 h 1647645"/>
            </a:gdLst>
            <a:ahLst/>
            <a:cxnLst>
              <a:cxn ang="0">
                <a:pos x="connsiteX0" y="connsiteY0"/>
              </a:cxn>
              <a:cxn ang="0">
                <a:pos x="connsiteX1" y="connsiteY1"/>
              </a:cxn>
              <a:cxn ang="0">
                <a:pos x="connsiteX2" y="connsiteY2"/>
              </a:cxn>
              <a:cxn ang="0">
                <a:pos x="connsiteX3" y="connsiteY3"/>
              </a:cxn>
            </a:cxnLst>
            <a:rect l="l" t="t" r="r" b="b"/>
            <a:pathLst>
              <a:path w="3485072" h="1647645">
                <a:moveTo>
                  <a:pt x="0" y="1647645"/>
                </a:moveTo>
                <a:cubicBezTo>
                  <a:pt x="287547" y="1103462"/>
                  <a:pt x="575095" y="559280"/>
                  <a:pt x="1155940" y="284672"/>
                </a:cubicBezTo>
                <a:cubicBezTo>
                  <a:pt x="1736785" y="10064"/>
                  <a:pt x="3485072" y="0"/>
                  <a:pt x="3485072" y="0"/>
                </a:cubicBezTo>
                <a:lnTo>
                  <a:pt x="3485072" y="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sz="3200" b="1" dirty="0" smtClean="0">
                <a:solidFill>
                  <a:schemeClr val="bg1"/>
                </a:solidFill>
                <a:latin typeface="Californian FB" pitchFamily="18" charset="0"/>
              </a:rPr>
              <a:t>Omega~3 Fatty Acids and Secondary Prevention of Cardiovascular Disease- </a:t>
            </a:r>
            <a:br>
              <a:rPr lang="en-US" sz="3200" b="1" dirty="0" smtClean="0">
                <a:solidFill>
                  <a:schemeClr val="bg1"/>
                </a:solidFill>
                <a:latin typeface="Californian FB" pitchFamily="18" charset="0"/>
              </a:rPr>
            </a:br>
            <a:r>
              <a:rPr lang="en-US" sz="3200" b="1" dirty="0" smtClean="0">
                <a:solidFill>
                  <a:schemeClr val="bg1"/>
                </a:solidFill>
                <a:latin typeface="Californian FB" pitchFamily="18" charset="0"/>
              </a:rPr>
              <a:t>Is it Just a Fish Tale?</a:t>
            </a:r>
            <a:endParaRPr lang="en-US" sz="3200" b="1" dirty="0">
              <a:solidFill>
                <a:schemeClr val="bg1"/>
              </a:solidFill>
              <a:latin typeface="Californian FB" pitchFamily="18" charset="0"/>
            </a:endParaRPr>
          </a:p>
        </p:txBody>
      </p:sp>
      <p:sp>
        <p:nvSpPr>
          <p:cNvPr id="3" name="Content Placeholder 2"/>
          <p:cNvSpPr>
            <a:spLocks noGrp="1"/>
          </p:cNvSpPr>
          <p:nvPr>
            <p:ph idx="1"/>
          </p:nvPr>
        </p:nvSpPr>
        <p:spPr>
          <a:xfrm>
            <a:off x="0" y="1752600"/>
            <a:ext cx="9144000" cy="4525963"/>
          </a:xfrm>
        </p:spPr>
        <p:txBody>
          <a:bodyPr/>
          <a:lstStyle/>
          <a:p>
            <a:pPr>
              <a:spcBef>
                <a:spcPts val="0"/>
              </a:spcBef>
              <a:buNone/>
            </a:pPr>
            <a:r>
              <a:rPr lang="en-US" sz="2800" b="1" dirty="0" smtClean="0">
                <a:solidFill>
                  <a:schemeClr val="bg1"/>
                </a:solidFill>
                <a:latin typeface="Californian FB" pitchFamily="18" charset="0"/>
              </a:rPr>
              <a:t>Meta Analysis of Randomized Double-Blind Placebo-Controlled Trials 14 Studies supplemental Omega~3 Fatty Acids       </a:t>
            </a:r>
          </a:p>
          <a:p>
            <a:pPr>
              <a:spcBef>
                <a:spcPts val="0"/>
              </a:spcBef>
              <a:buNone/>
            </a:pPr>
            <a:r>
              <a:rPr lang="en-US" sz="2800" b="1" dirty="0">
                <a:solidFill>
                  <a:schemeClr val="bg1"/>
                </a:solidFill>
                <a:latin typeface="Californian FB" pitchFamily="18" charset="0"/>
              </a:rPr>
              <a:t>	</a:t>
            </a:r>
            <a:r>
              <a:rPr lang="en-US" sz="2800" b="1" dirty="0" smtClean="0">
                <a:solidFill>
                  <a:schemeClr val="bg1"/>
                </a:solidFill>
                <a:latin typeface="Californian FB" pitchFamily="18" charset="0"/>
              </a:rPr>
              <a:t>			</a:t>
            </a:r>
            <a:r>
              <a:rPr lang="en-US" sz="2400" b="1" dirty="0" smtClean="0">
                <a:solidFill>
                  <a:schemeClr val="bg1"/>
                </a:solidFill>
                <a:latin typeface="Californian FB" pitchFamily="18" charset="0"/>
              </a:rPr>
              <a:t>Archives Internal Med 2012; 172:694-696</a:t>
            </a:r>
          </a:p>
          <a:p>
            <a:pPr>
              <a:spcBef>
                <a:spcPts val="0"/>
              </a:spcBef>
              <a:buNone/>
            </a:pPr>
            <a:endParaRPr lang="en-US" sz="2400" b="1" dirty="0" smtClean="0">
              <a:solidFill>
                <a:schemeClr val="bg1"/>
              </a:solidFill>
              <a:latin typeface="Californian FB" pitchFamily="18" charset="0"/>
            </a:endParaRPr>
          </a:p>
          <a:p>
            <a:pPr>
              <a:buFont typeface="Arial" pitchFamily="34" charset="0"/>
              <a:buChar char="•"/>
            </a:pPr>
            <a:r>
              <a:rPr lang="en-US" sz="2800" b="1" dirty="0" smtClean="0">
                <a:solidFill>
                  <a:schemeClr val="bg1"/>
                </a:solidFill>
                <a:latin typeface="Californian FB" pitchFamily="18" charset="0"/>
              </a:rPr>
              <a:t>More recent studies- no effect Omega~3 </a:t>
            </a:r>
          </a:p>
          <a:p>
            <a:pPr>
              <a:buNone/>
            </a:pPr>
            <a:r>
              <a:rPr lang="en-US" sz="2800" b="1" dirty="0" smtClean="0">
                <a:solidFill>
                  <a:schemeClr val="bg1"/>
                </a:solidFill>
                <a:latin typeface="Californian FB" pitchFamily="18" charset="0"/>
              </a:rPr>
              <a:t>         More cardio protective </a:t>
            </a:r>
            <a:r>
              <a:rPr lang="en-US" sz="2800" b="1" dirty="0" err="1" smtClean="0">
                <a:solidFill>
                  <a:schemeClr val="bg1"/>
                </a:solidFill>
                <a:latin typeface="Californian FB" pitchFamily="18" charset="0"/>
              </a:rPr>
              <a:t>Tx</a:t>
            </a:r>
            <a:r>
              <a:rPr lang="en-US" sz="2800" b="1" dirty="0" smtClean="0">
                <a:solidFill>
                  <a:schemeClr val="bg1"/>
                </a:solidFill>
                <a:latin typeface="Californian FB" pitchFamily="18" charset="0"/>
              </a:rPr>
              <a:t>: Statin use 85-94%</a:t>
            </a:r>
          </a:p>
          <a:p>
            <a:pPr>
              <a:buNone/>
            </a:pPr>
            <a:r>
              <a:rPr lang="en-US" sz="2800" b="1" dirty="0" smtClean="0">
                <a:solidFill>
                  <a:schemeClr val="bg1"/>
                </a:solidFill>
                <a:latin typeface="Californian FB" pitchFamily="18" charset="0"/>
              </a:rPr>
              <a:t>           vs. 23-29%</a:t>
            </a:r>
          </a:p>
          <a:p>
            <a:r>
              <a:rPr lang="en-US" sz="2800" b="1" dirty="0" smtClean="0">
                <a:solidFill>
                  <a:schemeClr val="bg1"/>
                </a:solidFill>
                <a:latin typeface="Californian FB" pitchFamily="18" charset="0"/>
              </a:rPr>
              <a:t>Maybe only effective primary prevention</a:t>
            </a:r>
          </a:p>
          <a:p>
            <a:r>
              <a:rPr lang="en-US" sz="2800" b="1" dirty="0" smtClean="0">
                <a:solidFill>
                  <a:schemeClr val="bg1"/>
                </a:solidFill>
                <a:latin typeface="Californian FB" pitchFamily="18" charset="0"/>
              </a:rPr>
              <a:t>Questioned exclusion 2 key Positive Studies </a:t>
            </a:r>
            <a:endParaRPr lang="en-US" sz="2800" b="1" dirty="0">
              <a:solidFill>
                <a:schemeClr val="bg1"/>
              </a:solidFill>
              <a:latin typeface="Californian FB"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1143000"/>
          </a:xfrm>
        </p:spPr>
        <p:txBody>
          <a:bodyPr/>
          <a:lstStyle/>
          <a:p>
            <a:pPr algn="l"/>
            <a:r>
              <a:rPr lang="en-US" sz="3600" b="1" i="1" dirty="0" smtClean="0">
                <a:solidFill>
                  <a:schemeClr val="bg1"/>
                </a:solidFill>
                <a:latin typeface="Californian FB" pitchFamily="18" charset="0"/>
              </a:rPr>
              <a:t>n-3 </a:t>
            </a:r>
            <a:r>
              <a:rPr lang="en-US" sz="3600" b="1" dirty="0" smtClean="0">
                <a:solidFill>
                  <a:schemeClr val="bg1"/>
                </a:solidFill>
                <a:latin typeface="Californian FB" pitchFamily="18" charset="0"/>
              </a:rPr>
              <a:t>Fatty Acids and Cardiovascular Outcomes in Patients with </a:t>
            </a:r>
            <a:r>
              <a:rPr lang="en-US" sz="3600" b="1" dirty="0" err="1" smtClean="0">
                <a:solidFill>
                  <a:schemeClr val="bg1"/>
                </a:solidFill>
                <a:latin typeface="Californian FB" pitchFamily="18" charset="0"/>
              </a:rPr>
              <a:t>Dysglycemia</a:t>
            </a:r>
            <a:r>
              <a:rPr lang="en-US" sz="3600" b="1" dirty="0" smtClean="0">
                <a:solidFill>
                  <a:schemeClr val="bg1"/>
                </a:solidFill>
                <a:latin typeface="Californian FB" pitchFamily="18" charset="0"/>
              </a:rPr>
              <a:t/>
            </a:r>
            <a:br>
              <a:rPr lang="en-US" sz="3600" b="1" dirty="0" smtClean="0">
                <a:solidFill>
                  <a:schemeClr val="bg1"/>
                </a:solidFill>
                <a:latin typeface="Californian FB" pitchFamily="18" charset="0"/>
              </a:rPr>
            </a:br>
            <a:r>
              <a:rPr lang="en-US" sz="2400" dirty="0" smtClean="0">
                <a:solidFill>
                  <a:schemeClr val="bg1"/>
                </a:solidFill>
                <a:latin typeface="Californian FB" pitchFamily="18" charset="0"/>
              </a:rPr>
              <a:t>Diabetes or high risk diabetes &amp; increased Risk CV events, n=12,536</a:t>
            </a:r>
            <a:br>
              <a:rPr lang="en-US" sz="2400" dirty="0" smtClean="0">
                <a:solidFill>
                  <a:schemeClr val="bg1"/>
                </a:solidFill>
                <a:latin typeface="Californian FB" pitchFamily="18" charset="0"/>
              </a:rPr>
            </a:br>
            <a:r>
              <a:rPr lang="en-US" sz="2400" dirty="0" smtClean="0">
                <a:solidFill>
                  <a:schemeClr val="bg1"/>
                </a:solidFill>
                <a:latin typeface="Californian FB" pitchFamily="18" charset="0"/>
              </a:rPr>
              <a:t>                                                                          </a:t>
            </a:r>
            <a:r>
              <a:rPr lang="en-US" sz="1600" dirty="0" smtClean="0">
                <a:solidFill>
                  <a:schemeClr val="bg1"/>
                </a:solidFill>
                <a:latin typeface="Californian FB" pitchFamily="18" charset="0"/>
              </a:rPr>
              <a:t>(NEJM 2012; 367:3</a:t>
            </a:r>
            <a:r>
              <a:rPr lang="en-US" sz="1600" b="1" dirty="0" smtClean="0">
                <a:solidFill>
                  <a:schemeClr val="bg1"/>
                </a:solidFill>
                <a:latin typeface="Californian FB" pitchFamily="18" charset="0"/>
              </a:rPr>
              <a:t>09-317)</a:t>
            </a:r>
            <a:r>
              <a:rPr lang="en-US" sz="3600" b="1" dirty="0" smtClean="0">
                <a:solidFill>
                  <a:schemeClr val="bg1"/>
                </a:solidFill>
                <a:latin typeface="Californian FB" pitchFamily="18" charset="0"/>
              </a:rPr>
              <a:t/>
            </a:r>
            <a:br>
              <a:rPr lang="en-US" sz="3600" b="1" dirty="0" smtClean="0">
                <a:solidFill>
                  <a:schemeClr val="bg1"/>
                </a:solidFill>
                <a:latin typeface="Californian FB" pitchFamily="18" charset="0"/>
              </a:rPr>
            </a:br>
            <a:r>
              <a:rPr lang="en-US" sz="3600" dirty="0" smtClean="0">
                <a:solidFill>
                  <a:schemeClr val="bg1"/>
                </a:solidFill>
                <a:latin typeface="Californian FB" pitchFamily="18" charset="0"/>
              </a:rPr>
              <a:t/>
            </a:r>
            <a:br>
              <a:rPr lang="en-US" sz="3600" dirty="0" smtClean="0">
                <a:solidFill>
                  <a:schemeClr val="bg1"/>
                </a:solidFill>
                <a:latin typeface="Californian FB" pitchFamily="18" charset="0"/>
              </a:rPr>
            </a:br>
            <a:endParaRPr lang="en-US" sz="3600" b="1" dirty="0">
              <a:solidFill>
                <a:schemeClr val="bg1"/>
              </a:solidFill>
              <a:latin typeface="Californian FB" pitchFamily="18" charset="0"/>
            </a:endParaRPr>
          </a:p>
        </p:txBody>
      </p:sp>
      <p:sp>
        <p:nvSpPr>
          <p:cNvPr id="3" name="Content Placeholder 2"/>
          <p:cNvSpPr>
            <a:spLocks noGrp="1"/>
          </p:cNvSpPr>
          <p:nvPr>
            <p:ph idx="1"/>
          </p:nvPr>
        </p:nvSpPr>
        <p:spPr>
          <a:xfrm>
            <a:off x="457200" y="1600200"/>
            <a:ext cx="8686800" cy="4525963"/>
          </a:xfrm>
        </p:spPr>
        <p:txBody>
          <a:bodyPr/>
          <a:lstStyle/>
          <a:p>
            <a:pPr>
              <a:buNone/>
            </a:pPr>
            <a:r>
              <a:rPr lang="en-US" sz="2400" b="1" dirty="0" smtClean="0">
                <a:solidFill>
                  <a:schemeClr val="bg1"/>
                </a:solidFill>
                <a:latin typeface="Californian FB" pitchFamily="18" charset="0"/>
              </a:rPr>
              <a:t>No Protective Effect - Death</a:t>
            </a:r>
          </a:p>
          <a:p>
            <a:pPr algn="ctr">
              <a:spcBef>
                <a:spcPts val="0"/>
              </a:spcBef>
              <a:buNone/>
            </a:pPr>
            <a:endParaRPr lang="en-US" sz="2400" b="1" dirty="0" smtClean="0">
              <a:solidFill>
                <a:schemeClr val="bg1"/>
              </a:solidFill>
              <a:latin typeface="Californian FB" pitchFamily="18" charset="0"/>
            </a:endParaRPr>
          </a:p>
          <a:p>
            <a:pPr algn="ctr">
              <a:spcBef>
                <a:spcPts val="0"/>
              </a:spcBef>
              <a:buNone/>
            </a:pPr>
            <a:r>
              <a:rPr lang="en-US" sz="3600" b="1" i="1" dirty="0" smtClean="0">
                <a:solidFill>
                  <a:schemeClr val="bg1"/>
                </a:solidFill>
                <a:latin typeface="Californian FB" pitchFamily="18" charset="0"/>
              </a:rPr>
              <a:t>n-3 </a:t>
            </a:r>
            <a:r>
              <a:rPr lang="en-US" sz="3600" b="1" dirty="0" smtClean="0">
                <a:solidFill>
                  <a:schemeClr val="bg1"/>
                </a:solidFill>
                <a:latin typeface="Californian FB" pitchFamily="18" charset="0"/>
              </a:rPr>
              <a:t>Fatty Acids and Cardiovascular Events after Myocardial Infarction</a:t>
            </a:r>
          </a:p>
          <a:p>
            <a:pPr>
              <a:spcBef>
                <a:spcPts val="0"/>
              </a:spcBef>
              <a:buNone/>
            </a:pPr>
            <a:r>
              <a:rPr lang="en-US" sz="2400" b="1" dirty="0" smtClean="0">
                <a:solidFill>
                  <a:schemeClr val="bg1"/>
                </a:solidFill>
                <a:latin typeface="Californian FB" pitchFamily="18" charset="0"/>
                <a:ea typeface="Arial Unicode MS" pitchFamily="34" charset="-128"/>
                <a:cs typeface="Arial Unicode MS" pitchFamily="34" charset="-128"/>
              </a:rPr>
              <a:t>S/P MI, n= 4,837                                      </a:t>
            </a:r>
            <a:r>
              <a:rPr lang="en-US" sz="1600" b="1" dirty="0" smtClean="0">
                <a:solidFill>
                  <a:schemeClr val="bg1"/>
                </a:solidFill>
                <a:latin typeface="Californian FB" pitchFamily="18" charset="0"/>
                <a:ea typeface="Arial Unicode MS" pitchFamily="34" charset="-128"/>
                <a:cs typeface="Arial Unicode MS" pitchFamily="34" charset="-128"/>
              </a:rPr>
              <a:t>(NEJM 2010;363:2015-2026)</a:t>
            </a:r>
            <a:r>
              <a:rPr lang="en-US" sz="1600" b="1" dirty="0" smtClean="0">
                <a:solidFill>
                  <a:schemeClr val="bg1"/>
                </a:solidFill>
                <a:latin typeface="Californian FB" pitchFamily="18" charset="0"/>
              </a:rPr>
              <a:t> </a:t>
            </a:r>
          </a:p>
          <a:p>
            <a:pPr>
              <a:spcBef>
                <a:spcPts val="0"/>
              </a:spcBef>
              <a:buNone/>
            </a:pPr>
            <a:r>
              <a:rPr lang="en-US" sz="2400" b="1" dirty="0" smtClean="0">
                <a:solidFill>
                  <a:schemeClr val="bg1"/>
                </a:solidFill>
                <a:latin typeface="Californian FB" pitchFamily="18" charset="0"/>
              </a:rPr>
              <a:t>No Protective Effect</a:t>
            </a:r>
            <a:r>
              <a:rPr lang="en-US" sz="2400" b="1" dirty="0" smtClean="0">
                <a:solidFill>
                  <a:schemeClr val="bg1"/>
                </a:solidFill>
                <a:latin typeface="Californian FB" pitchFamily="18" charset="0"/>
                <a:ea typeface="Arial Unicode MS" pitchFamily="34" charset="-128"/>
                <a:cs typeface="Arial Unicode MS" pitchFamily="34" charset="-128"/>
              </a:rPr>
              <a:t> –Death and CV Events</a:t>
            </a:r>
            <a:endParaRPr lang="en-US" sz="2400" b="1" dirty="0" smtClean="0">
              <a:solidFill>
                <a:schemeClr val="bg1"/>
              </a:solidFill>
              <a:latin typeface="Californian FB" pitchFamily="18" charset="0"/>
            </a:endParaRPr>
          </a:p>
          <a:p>
            <a:pPr>
              <a:buNone/>
            </a:pPr>
            <a:endParaRPr lang="en-US" sz="2400" b="1" dirty="0" smtClean="0">
              <a:solidFill>
                <a:schemeClr val="bg1"/>
              </a:solidFill>
              <a:latin typeface="Californian FB" pitchFamily="18" charset="0"/>
            </a:endParaRPr>
          </a:p>
          <a:p>
            <a:pPr>
              <a:buNone/>
            </a:pPr>
            <a:r>
              <a:rPr lang="en-US" sz="2400" b="1" dirty="0" smtClean="0">
                <a:solidFill>
                  <a:schemeClr val="bg1"/>
                </a:solidFill>
                <a:latin typeface="Californian FB" pitchFamily="18" charset="0"/>
              </a:rPr>
              <a:t>Possible Reasons for Negative Results</a:t>
            </a:r>
          </a:p>
          <a:p>
            <a:pPr lvl="1">
              <a:buFont typeface="Arial" pitchFamily="34" charset="0"/>
              <a:buChar char="•"/>
            </a:pPr>
            <a:r>
              <a:rPr lang="en-US" sz="2400" b="1" dirty="0" smtClean="0">
                <a:solidFill>
                  <a:schemeClr val="bg1"/>
                </a:solidFill>
                <a:latin typeface="Californian FB" pitchFamily="18" charset="0"/>
              </a:rPr>
              <a:t>Positive studies &lt;3 months s/p MI</a:t>
            </a:r>
          </a:p>
          <a:p>
            <a:pPr lvl="1">
              <a:buFont typeface="Arial" pitchFamily="34" charset="0"/>
              <a:buChar char="•"/>
            </a:pPr>
            <a:r>
              <a:rPr lang="en-US" sz="2400" b="1" dirty="0" smtClean="0">
                <a:solidFill>
                  <a:schemeClr val="bg1"/>
                </a:solidFill>
                <a:latin typeface="Californian FB" pitchFamily="18" charset="0"/>
              </a:rPr>
              <a:t>More cardio protective therapy in current studies</a:t>
            </a:r>
          </a:p>
          <a:p>
            <a:pPr lvl="1">
              <a:buFont typeface="Arial" pitchFamily="34" charset="0"/>
              <a:buChar char="•"/>
            </a:pPr>
            <a:r>
              <a:rPr lang="en-US" sz="2400" b="1" dirty="0" smtClean="0">
                <a:solidFill>
                  <a:schemeClr val="bg1"/>
                </a:solidFill>
                <a:latin typeface="Californian FB" pitchFamily="18" charset="0"/>
              </a:rPr>
              <a:t>Not effective in diabetes or those increased risk diabetes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28600"/>
            <a:ext cx="8229600" cy="1143000"/>
          </a:xfrm>
        </p:spPr>
        <p:txBody>
          <a:bodyPr/>
          <a:lstStyle/>
          <a:p>
            <a:r>
              <a:rPr lang="en-US" sz="3600" b="1" smtClean="0">
                <a:solidFill>
                  <a:schemeClr val="bg1"/>
                </a:solidFill>
                <a:latin typeface="Californian FB" pitchFamily="18" charset="0"/>
              </a:rPr>
              <a:t>Summary of Cardiovascular Benefits of Ingesting Fish/Fish Oil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9483241"/>
              </p:ext>
            </p:extLst>
          </p:nvPr>
        </p:nvGraphicFramePr>
        <p:xfrm>
          <a:off x="1371600" y="1600200"/>
          <a:ext cx="7010400" cy="4572000"/>
        </p:xfrm>
        <a:graphic>
          <a:graphicData uri="http://schemas.openxmlformats.org/drawingml/2006/table">
            <a:tbl>
              <a:tblPr firstRow="1" bandRow="1">
                <a:tableStyleId>{5C22544A-7EE6-4342-B048-85BDC9FD1C3A}</a:tableStyleId>
              </a:tblPr>
              <a:tblGrid>
                <a:gridCol w="7010400"/>
              </a:tblGrid>
              <a:tr h="370840">
                <a:tc>
                  <a:txBody>
                    <a:bodyPr/>
                    <a:lstStyle/>
                    <a:p>
                      <a:r>
                        <a:rPr lang="en-US" sz="2400" b="1" dirty="0" smtClean="0">
                          <a:solidFill>
                            <a:schemeClr val="bg1"/>
                          </a:solidFill>
                          <a:latin typeface="Californian FB" pitchFamily="18" charset="0"/>
                        </a:rPr>
                        <a:t>Primary Prevention</a:t>
                      </a:r>
                    </a:p>
                  </a:txBody>
                  <a:tcPr>
                    <a:solidFill>
                      <a:schemeClr val="accent1">
                        <a:alpha val="0"/>
                      </a:schemeClr>
                    </a:solidFill>
                  </a:tcPr>
                </a:tc>
              </a:tr>
              <a:tr h="370840">
                <a:tc>
                  <a:txBody>
                    <a:bodyPr/>
                    <a:lstStyle/>
                    <a:p>
                      <a:pPr lvl="1"/>
                      <a:r>
                        <a:rPr lang="en-US" sz="2400" b="1" dirty="0" smtClean="0">
                          <a:solidFill>
                            <a:schemeClr val="bg1"/>
                          </a:solidFill>
                          <a:latin typeface="Californian FB" pitchFamily="18" charset="0"/>
                        </a:rPr>
                        <a:t>19% Reduction in CV Events (0.5 gm/day)</a:t>
                      </a:r>
                      <a:endParaRPr lang="en-US" sz="2400" b="1" dirty="0">
                        <a:solidFill>
                          <a:schemeClr val="bg1"/>
                        </a:solidFill>
                        <a:latin typeface="Californian FB" pitchFamily="18" charset="0"/>
                      </a:endParaRPr>
                    </a:p>
                  </a:txBody>
                  <a:tcPr>
                    <a:solidFill>
                      <a:schemeClr val="accent1">
                        <a:lumMod val="20000"/>
                        <a:lumOff val="80000"/>
                      </a:schemeClr>
                    </a:solidFill>
                  </a:tcPr>
                </a:tc>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fornian FB" pitchFamily="18" charset="0"/>
                        </a:rPr>
                        <a:t>S/P MI</a:t>
                      </a:r>
                    </a:p>
                  </a:txBody>
                  <a:tcPr>
                    <a:solidFill>
                      <a:schemeClr val="accent1">
                        <a:alpha val="0"/>
                      </a:schemeClr>
                    </a:solidFill>
                  </a:tcPr>
                </a:tc>
              </a:tr>
              <a:tr h="4572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fornian FB" pitchFamily="18" charset="0"/>
                        </a:rPr>
                        <a:t>23% Reduction (0.5 gm/day)</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fornian FB" pitchFamily="18" charset="0"/>
                        </a:rPr>
                        <a:t>Arrhythmias</a:t>
                      </a:r>
                    </a:p>
                  </a:txBody>
                  <a:tcPr>
                    <a:solidFill>
                      <a:schemeClr val="accent1">
                        <a:alpha val="0"/>
                      </a:schemeClr>
                    </a:solidFill>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fornian FB" pitchFamily="18" charset="0"/>
                        </a:rPr>
                        <a:t>30% Reduction Risk of </a:t>
                      </a:r>
                      <a:r>
                        <a:rPr lang="en-US" sz="2400" b="1" dirty="0" err="1" smtClean="0">
                          <a:solidFill>
                            <a:schemeClr val="bg1"/>
                          </a:solidFill>
                          <a:latin typeface="Californian FB" pitchFamily="18" charset="0"/>
                        </a:rPr>
                        <a:t>Atrial</a:t>
                      </a:r>
                      <a:r>
                        <a:rPr lang="en-US" sz="2400" b="1" dirty="0" smtClean="0">
                          <a:solidFill>
                            <a:schemeClr val="bg1"/>
                          </a:solidFill>
                          <a:latin typeface="Californian FB" pitchFamily="18" charset="0"/>
                        </a:rPr>
                        <a:t> FIB (0.5 gm/day)</a:t>
                      </a:r>
                    </a:p>
                  </a:txBody>
                  <a:tcPr/>
                </a:tc>
              </a:tr>
              <a:tr h="370840">
                <a:tc>
                  <a:txBody>
                    <a:bodyPr/>
                    <a:lstStyle/>
                    <a:p>
                      <a:pPr lvl="0"/>
                      <a:r>
                        <a:rPr lang="en-US" sz="2400" b="1" dirty="0" smtClean="0">
                          <a:solidFill>
                            <a:schemeClr val="bg1"/>
                          </a:solidFill>
                          <a:latin typeface="Californian FB" pitchFamily="18" charset="0"/>
                        </a:rPr>
                        <a:t>CHF</a:t>
                      </a:r>
                    </a:p>
                  </a:txBody>
                  <a:tcPr>
                    <a:solidFill>
                      <a:schemeClr val="accent1">
                        <a:alpha val="0"/>
                      </a:schemeClr>
                    </a:solidFill>
                  </a:tcPr>
                </a:tc>
              </a:tr>
              <a:tr h="370840">
                <a:tc>
                  <a:txBody>
                    <a:bodyPr/>
                    <a:lstStyle/>
                    <a:p>
                      <a:pPr lvl="1"/>
                      <a:r>
                        <a:rPr lang="en-US" sz="2400" b="1" dirty="0" smtClean="0">
                          <a:solidFill>
                            <a:schemeClr val="bg1"/>
                          </a:solidFill>
                          <a:latin typeface="Californian FB" pitchFamily="18" charset="0"/>
                        </a:rPr>
                        <a:t>5-10% Reduction Mortality (0.5 gm/day)</a:t>
                      </a:r>
                      <a:endParaRPr lang="en-US" sz="2400" b="1" dirty="0">
                        <a:solidFill>
                          <a:schemeClr val="bg1"/>
                        </a:solidFill>
                        <a:latin typeface="Californian FB" pitchFamily="18" charset="0"/>
                      </a:endParaRPr>
                    </a:p>
                  </a:txBody>
                  <a:tcPr/>
                </a:tc>
              </a:tr>
              <a:tr h="370840">
                <a:tc>
                  <a:txBody>
                    <a:bodyPr/>
                    <a:lstStyle/>
                    <a:p>
                      <a:pPr lvl="0"/>
                      <a:r>
                        <a:rPr lang="en-US" sz="2400" b="1" dirty="0" smtClean="0">
                          <a:solidFill>
                            <a:schemeClr val="bg1"/>
                          </a:solidFill>
                          <a:latin typeface="Californian FB" pitchFamily="18" charset="0"/>
                        </a:rPr>
                        <a:t>Triglycerides</a:t>
                      </a:r>
                    </a:p>
                  </a:txBody>
                  <a:tcPr>
                    <a:solidFill>
                      <a:schemeClr val="accent1">
                        <a:alpha val="0"/>
                      </a:schemeClr>
                    </a:solidFill>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latin typeface="Californian FB" pitchFamily="18" charset="0"/>
                        </a:rPr>
                        <a:t>30-40% Reduction (FDA</a:t>
                      </a:r>
                      <a:r>
                        <a:rPr lang="en-US" sz="2400" b="1" baseline="0" dirty="0" smtClean="0">
                          <a:solidFill>
                            <a:schemeClr val="bg1"/>
                          </a:solidFill>
                          <a:latin typeface="Californian FB" pitchFamily="18" charset="0"/>
                        </a:rPr>
                        <a:t> Approved 4gm/day)</a:t>
                      </a:r>
                      <a:endParaRPr lang="en-US" sz="2400" b="1" dirty="0" smtClean="0">
                        <a:solidFill>
                          <a:schemeClr val="bg1"/>
                        </a:solidFill>
                        <a:latin typeface="Californian FB" pitchFamily="18" charset="0"/>
                      </a:endParaRPr>
                    </a:p>
                  </a:txBody>
                  <a:tcPr/>
                </a:tc>
              </a:tr>
            </a:tbl>
          </a:graphicData>
        </a:graphic>
      </p:graphicFrame>
      <p:pic>
        <p:nvPicPr>
          <p:cNvPr id="30746" name="Picture 4" descr="CHM Wordmark horiz new gr.tiff"/>
          <p:cNvPicPr>
            <a:picLocks noChangeAspect="1"/>
          </p:cNvPicPr>
          <p:nvPr/>
        </p:nvPicPr>
        <p:blipFill>
          <a:blip r:embed="rId3" cstate="print"/>
          <a:srcRect/>
          <a:stretch>
            <a:fillRect/>
          </a:stretch>
        </p:blipFill>
        <p:spPr bwMode="auto">
          <a:xfrm>
            <a:off x="69469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fornian FB" pitchFamily="18" charset="0"/>
              </a:rPr>
              <a:t>Cognitive Decline and Dementia</a:t>
            </a:r>
            <a:endParaRPr lang="en-US" dirty="0">
              <a:solidFill>
                <a:schemeClr val="bg1"/>
              </a:solidFill>
              <a:latin typeface="Californian FB" pitchFamily="18" charset="0"/>
            </a:endParaRPr>
          </a:p>
        </p:txBody>
      </p:sp>
      <p:sp>
        <p:nvSpPr>
          <p:cNvPr id="3" name="Content Placeholder 2"/>
          <p:cNvSpPr>
            <a:spLocks noGrp="1"/>
          </p:cNvSpPr>
          <p:nvPr>
            <p:ph idx="1"/>
          </p:nvPr>
        </p:nvSpPr>
        <p:spPr>
          <a:xfrm>
            <a:off x="457200" y="1600200"/>
            <a:ext cx="8458200" cy="4525963"/>
          </a:xfrm>
        </p:spPr>
        <p:txBody>
          <a:bodyPr/>
          <a:lstStyle/>
          <a:p>
            <a:r>
              <a:rPr lang="en-US" b="1" dirty="0" smtClean="0">
                <a:solidFill>
                  <a:schemeClr val="bg1"/>
                </a:solidFill>
                <a:latin typeface="Californian FB" pitchFamily="18" charset="0"/>
              </a:rPr>
              <a:t>Randomized/Control studies  - negative</a:t>
            </a:r>
          </a:p>
          <a:p>
            <a:pPr>
              <a:buNone/>
            </a:pPr>
            <a:r>
              <a:rPr lang="en-US" b="1" dirty="0" smtClean="0">
                <a:solidFill>
                  <a:schemeClr val="bg1"/>
                </a:solidFill>
                <a:latin typeface="Californian FB" pitchFamily="18" charset="0"/>
              </a:rPr>
              <a:t>        both in cognitively normal and those with</a:t>
            </a:r>
          </a:p>
          <a:p>
            <a:pPr>
              <a:buNone/>
            </a:pPr>
            <a:r>
              <a:rPr lang="en-US" b="1" dirty="0" smtClean="0">
                <a:solidFill>
                  <a:schemeClr val="bg1"/>
                </a:solidFill>
                <a:latin typeface="Californian FB" pitchFamily="18" charset="0"/>
              </a:rPr>
              <a:t>        dementia</a:t>
            </a:r>
          </a:p>
          <a:p>
            <a:pPr>
              <a:buNone/>
            </a:pPr>
            <a:r>
              <a:rPr lang="en-US" b="1" dirty="0" smtClean="0">
                <a:solidFill>
                  <a:schemeClr val="bg1"/>
                </a:solidFill>
                <a:latin typeface="Californian FB" pitchFamily="18" charset="0"/>
              </a:rPr>
              <a:t>             Brit J Nutrition 2012</a:t>
            </a:r>
          </a:p>
          <a:p>
            <a:pPr>
              <a:buNone/>
            </a:pPr>
            <a:r>
              <a:rPr lang="en-US" b="1" dirty="0" smtClean="0">
                <a:solidFill>
                  <a:schemeClr val="bg1"/>
                </a:solidFill>
                <a:latin typeface="Californian FB" pitchFamily="18" charset="0"/>
              </a:rPr>
              <a:t>             Cochrane Data Base System Review 2012</a:t>
            </a:r>
            <a:endParaRPr lang="en-US" b="1" dirty="0">
              <a:solidFill>
                <a:schemeClr val="bg1"/>
              </a:solidFill>
              <a:latin typeface="Californian FB"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1066800"/>
          </a:xfrm>
        </p:spPr>
        <p:txBody>
          <a:bodyPr>
            <a:noAutofit/>
          </a:bodyPr>
          <a:lstStyle/>
          <a:p>
            <a:pPr algn="ctr"/>
            <a:r>
              <a:rPr lang="en-US" sz="3200" b="1" dirty="0" smtClean="0">
                <a:solidFill>
                  <a:schemeClr val="bg1"/>
                </a:solidFill>
                <a:latin typeface="Californian FB" pitchFamily="18" charset="0"/>
              </a:rPr>
              <a:t>Childhood Cognitive &amp;Visual Development</a:t>
            </a:r>
            <a:r>
              <a:rPr lang="en-US" sz="3600" b="1" dirty="0" smtClean="0">
                <a:solidFill>
                  <a:schemeClr val="bg1"/>
                </a:solidFill>
              </a:rPr>
              <a:t/>
            </a:r>
            <a:br>
              <a:rPr lang="en-US" sz="3600" b="1" dirty="0" smtClean="0">
                <a:solidFill>
                  <a:schemeClr val="bg1"/>
                </a:solidFill>
              </a:rPr>
            </a:br>
            <a:endParaRPr lang="en-US" sz="3600" b="1" dirty="0">
              <a:solidFill>
                <a:schemeClr val="bg1"/>
              </a:solidFill>
              <a:latin typeface="+mn-lt"/>
            </a:endParaRPr>
          </a:p>
        </p:txBody>
      </p:sp>
      <p:sp>
        <p:nvSpPr>
          <p:cNvPr id="3" name="Content Placeholder 2"/>
          <p:cNvSpPr>
            <a:spLocks noGrp="1"/>
          </p:cNvSpPr>
          <p:nvPr>
            <p:ph idx="1"/>
          </p:nvPr>
        </p:nvSpPr>
        <p:spPr>
          <a:xfrm>
            <a:off x="838200" y="1219200"/>
            <a:ext cx="8458200" cy="5181600"/>
          </a:xfrm>
        </p:spPr>
        <p:txBody>
          <a:bodyPr>
            <a:normAutofit/>
          </a:bodyPr>
          <a:lstStyle/>
          <a:p>
            <a:pPr>
              <a:buNone/>
            </a:pPr>
            <a:r>
              <a:rPr lang="en-US" b="1" u="sng" dirty="0" smtClean="0">
                <a:solidFill>
                  <a:schemeClr val="bg1"/>
                </a:solidFill>
                <a:latin typeface="Californian FB" pitchFamily="18" charset="0"/>
              </a:rPr>
              <a:t>DHA Accumulates Second Half </a:t>
            </a:r>
            <a:r>
              <a:rPr lang="en-US" b="1" u="sng" dirty="0" err="1" smtClean="0">
                <a:solidFill>
                  <a:schemeClr val="bg1"/>
                </a:solidFill>
                <a:latin typeface="Californian FB" pitchFamily="18" charset="0"/>
              </a:rPr>
              <a:t>ofPregnancy</a:t>
            </a:r>
            <a:endParaRPr lang="en-US" b="1" u="sng" dirty="0" smtClean="0">
              <a:solidFill>
                <a:schemeClr val="bg1"/>
              </a:solidFill>
              <a:latin typeface="Californian FB" pitchFamily="18" charset="0"/>
            </a:endParaRPr>
          </a:p>
          <a:p>
            <a:pPr>
              <a:buNone/>
            </a:pPr>
            <a:endParaRPr lang="en-US" sz="1200" b="1" u="sng" dirty="0" smtClean="0">
              <a:solidFill>
                <a:schemeClr val="bg1"/>
              </a:solidFill>
              <a:latin typeface="Californian FB" pitchFamily="18" charset="0"/>
            </a:endParaRPr>
          </a:p>
          <a:p>
            <a:pPr marL="731520"/>
            <a:r>
              <a:rPr lang="en-US" sz="2400" b="1" dirty="0" smtClean="0">
                <a:solidFill>
                  <a:schemeClr val="bg1"/>
                </a:solidFill>
                <a:latin typeface="Californian FB" pitchFamily="18" charset="0"/>
              </a:rPr>
              <a:t>Neural Cortex &amp; Retinal Membrane Synopses</a:t>
            </a:r>
          </a:p>
          <a:p>
            <a:pPr>
              <a:buNone/>
            </a:pPr>
            <a:endParaRPr lang="en-US" sz="1400" b="1" dirty="0" smtClean="0">
              <a:solidFill>
                <a:schemeClr val="bg1"/>
              </a:solidFill>
              <a:latin typeface="Californian FB" pitchFamily="18" charset="0"/>
            </a:endParaRPr>
          </a:p>
          <a:p>
            <a:pPr>
              <a:buNone/>
            </a:pPr>
            <a:r>
              <a:rPr lang="en-US" b="1" u="sng" dirty="0" smtClean="0">
                <a:solidFill>
                  <a:schemeClr val="bg1"/>
                </a:solidFill>
                <a:latin typeface="Californian FB" pitchFamily="18" charset="0"/>
              </a:rPr>
              <a:t>Observational Studies - Positive Association </a:t>
            </a:r>
          </a:p>
          <a:p>
            <a:pPr marL="731520"/>
            <a:r>
              <a:rPr lang="en-US" sz="2400" b="1" dirty="0" smtClean="0">
                <a:solidFill>
                  <a:schemeClr val="bg1"/>
                </a:solidFill>
                <a:latin typeface="Californian FB" pitchFamily="18" charset="0"/>
              </a:rPr>
              <a:t>High-Grade </a:t>
            </a:r>
            <a:r>
              <a:rPr lang="en-US" sz="2400" b="1" dirty="0" err="1" smtClean="0">
                <a:solidFill>
                  <a:schemeClr val="bg1"/>
                </a:solidFill>
                <a:latin typeface="Californian FB" pitchFamily="18" charset="0"/>
              </a:rPr>
              <a:t>Stereoacuity</a:t>
            </a:r>
            <a:endParaRPr lang="en-US" sz="2400" b="1" dirty="0" smtClean="0">
              <a:solidFill>
                <a:schemeClr val="bg1"/>
              </a:solidFill>
              <a:latin typeface="Californian FB" pitchFamily="18" charset="0"/>
            </a:endParaRPr>
          </a:p>
          <a:p>
            <a:pPr marL="731520"/>
            <a:r>
              <a:rPr lang="en-US" sz="2400" b="1" dirty="0" smtClean="0">
                <a:solidFill>
                  <a:schemeClr val="bg1"/>
                </a:solidFill>
                <a:latin typeface="Californian FB" pitchFamily="18" charset="0"/>
              </a:rPr>
              <a:t>Vocabulary Comprehension</a:t>
            </a:r>
          </a:p>
          <a:p>
            <a:pPr marL="731520"/>
            <a:r>
              <a:rPr lang="en-US" sz="2400" b="1" dirty="0" smtClean="0">
                <a:solidFill>
                  <a:schemeClr val="bg1"/>
                </a:solidFill>
                <a:latin typeface="Californian FB" pitchFamily="18" charset="0"/>
              </a:rPr>
              <a:t>Receptive Vocabulary</a:t>
            </a:r>
          </a:p>
          <a:p>
            <a:pPr marL="731520"/>
            <a:r>
              <a:rPr lang="en-US" sz="2400" b="1" dirty="0" smtClean="0">
                <a:solidFill>
                  <a:schemeClr val="bg1"/>
                </a:solidFill>
                <a:latin typeface="Californian FB" pitchFamily="18" charset="0"/>
              </a:rPr>
              <a:t>Verbal Intelligence Quotient</a:t>
            </a:r>
          </a:p>
          <a:p>
            <a:pPr marL="731520"/>
            <a:r>
              <a:rPr lang="en-US" sz="2400" b="1" dirty="0" smtClean="0">
                <a:solidFill>
                  <a:schemeClr val="bg1"/>
                </a:solidFill>
                <a:latin typeface="Californian FB" pitchFamily="18" charset="0"/>
              </a:rPr>
              <a:t>Higher Cognitive Scores</a:t>
            </a:r>
          </a:p>
          <a:p>
            <a:pPr>
              <a:buNone/>
            </a:pPr>
            <a:endParaRPr lang="en-US" b="1" dirty="0" smtClean="0">
              <a:solidFill>
                <a:schemeClr val="bg1"/>
              </a:solidFill>
              <a:latin typeface="Californian FB"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229600" cy="944562"/>
          </a:xfrm>
        </p:spPr>
        <p:txBody>
          <a:bodyPr/>
          <a:lstStyle/>
          <a:p>
            <a:r>
              <a:rPr lang="en-US" sz="4000" b="1" smtClean="0">
                <a:solidFill>
                  <a:schemeClr val="bg1"/>
                </a:solidFill>
                <a:latin typeface="Californian FB" pitchFamily="18" charset="0"/>
              </a:rPr>
              <a:t>Gestational Benefits</a:t>
            </a:r>
          </a:p>
        </p:txBody>
      </p:sp>
      <p:sp>
        <p:nvSpPr>
          <p:cNvPr id="3" name="Content Placeholder 2"/>
          <p:cNvSpPr>
            <a:spLocks noGrp="1"/>
          </p:cNvSpPr>
          <p:nvPr>
            <p:ph idx="1"/>
          </p:nvPr>
        </p:nvSpPr>
        <p:spPr>
          <a:xfrm>
            <a:off x="533400" y="1295400"/>
            <a:ext cx="8229600" cy="4525963"/>
          </a:xfrm>
        </p:spPr>
        <p:txBody>
          <a:bodyPr>
            <a:normAutofit/>
          </a:bodyPr>
          <a:lstStyle/>
          <a:p>
            <a:pPr>
              <a:lnSpc>
                <a:spcPct val="80000"/>
              </a:lnSpc>
              <a:buFont typeface="Arial" charset="0"/>
              <a:buNone/>
            </a:pPr>
            <a:r>
              <a:rPr lang="en-US" sz="2300" b="1" smtClean="0">
                <a:solidFill>
                  <a:schemeClr val="bg1"/>
                </a:solidFill>
                <a:latin typeface="Californian FB" pitchFamily="18" charset="0"/>
              </a:rPr>
              <a:t>               Benefits to Mother</a:t>
            </a:r>
          </a:p>
          <a:p>
            <a:pPr>
              <a:lnSpc>
                <a:spcPct val="80000"/>
              </a:lnSpc>
              <a:buFont typeface="Arial" charset="0"/>
              <a:buNone/>
            </a:pPr>
            <a:r>
              <a:rPr lang="en-US" sz="2000" smtClean="0">
                <a:solidFill>
                  <a:schemeClr val="bg1"/>
                </a:solidFill>
                <a:latin typeface="Californian FB" pitchFamily="18" charset="0"/>
              </a:rPr>
              <a:t>                         Reduce Pre-Eclampsia - 7.5 fold decease</a:t>
            </a:r>
          </a:p>
          <a:p>
            <a:pPr>
              <a:lnSpc>
                <a:spcPct val="80000"/>
              </a:lnSpc>
              <a:buFont typeface="Arial" charset="0"/>
              <a:buNone/>
            </a:pPr>
            <a:r>
              <a:rPr lang="en-US" sz="2000" smtClean="0">
                <a:solidFill>
                  <a:schemeClr val="bg1"/>
                </a:solidFill>
                <a:latin typeface="Californian FB" pitchFamily="18" charset="0"/>
              </a:rPr>
              <a:t>                         Reduce Incidence Pre term delivery - 1.9% vs. 7.1%</a:t>
            </a:r>
          </a:p>
          <a:p>
            <a:pPr>
              <a:lnSpc>
                <a:spcPct val="80000"/>
              </a:lnSpc>
              <a:buFont typeface="Arial" charset="0"/>
              <a:buNone/>
            </a:pPr>
            <a:r>
              <a:rPr lang="en-US" sz="2000" smtClean="0">
                <a:solidFill>
                  <a:schemeClr val="bg1"/>
                </a:solidFill>
                <a:latin typeface="Californian FB" pitchFamily="18" charset="0"/>
              </a:rPr>
              <a:t>                         Reduce Post-Partum  Depression</a:t>
            </a:r>
          </a:p>
          <a:p>
            <a:pPr>
              <a:lnSpc>
                <a:spcPct val="80000"/>
              </a:lnSpc>
              <a:buFont typeface="Arial" charset="0"/>
              <a:buNone/>
            </a:pPr>
            <a:endParaRPr lang="en-US" sz="2000" smtClean="0">
              <a:solidFill>
                <a:schemeClr val="bg1"/>
              </a:solidFill>
              <a:latin typeface="Californian FB" pitchFamily="18" charset="0"/>
            </a:endParaRPr>
          </a:p>
          <a:p>
            <a:pPr>
              <a:lnSpc>
                <a:spcPct val="80000"/>
              </a:lnSpc>
              <a:buFont typeface="Arial" charset="0"/>
              <a:buNone/>
            </a:pPr>
            <a:r>
              <a:rPr lang="en-US" sz="2000" smtClean="0">
                <a:solidFill>
                  <a:schemeClr val="bg1"/>
                </a:solidFill>
                <a:latin typeface="Californian FB" pitchFamily="18" charset="0"/>
              </a:rPr>
              <a:t>		</a:t>
            </a:r>
            <a:r>
              <a:rPr lang="en-US" sz="2300" b="1" smtClean="0">
                <a:solidFill>
                  <a:schemeClr val="bg1"/>
                </a:solidFill>
                <a:latin typeface="Californian FB" pitchFamily="18" charset="0"/>
              </a:rPr>
              <a:t>Benefits to Child</a:t>
            </a:r>
          </a:p>
          <a:p>
            <a:pPr>
              <a:lnSpc>
                <a:spcPct val="80000"/>
              </a:lnSpc>
              <a:buFont typeface="Arial" charset="0"/>
              <a:buNone/>
            </a:pPr>
            <a:r>
              <a:rPr lang="en-US" sz="2000" smtClean="0">
                <a:solidFill>
                  <a:schemeClr val="bg1"/>
                </a:solidFill>
                <a:latin typeface="Californian FB" pitchFamily="18" charset="0"/>
              </a:rPr>
              <a:t>		        Reduction allergic disease</a:t>
            </a:r>
          </a:p>
          <a:p>
            <a:pPr>
              <a:lnSpc>
                <a:spcPct val="80000"/>
              </a:lnSpc>
              <a:buFont typeface="Arial" charset="0"/>
              <a:buNone/>
            </a:pPr>
            <a:r>
              <a:rPr lang="en-US" sz="2000" smtClean="0">
                <a:solidFill>
                  <a:schemeClr val="bg1"/>
                </a:solidFill>
                <a:latin typeface="Californian FB" pitchFamily="18" charset="0"/>
              </a:rPr>
              <a:t>		        Improved eye and hand coordination</a:t>
            </a:r>
          </a:p>
          <a:p>
            <a:pPr>
              <a:lnSpc>
                <a:spcPct val="80000"/>
              </a:lnSpc>
              <a:buFont typeface="Arial" charset="0"/>
              <a:buNone/>
            </a:pPr>
            <a:r>
              <a:rPr lang="en-US" sz="2000" smtClean="0">
                <a:solidFill>
                  <a:schemeClr val="bg1"/>
                </a:solidFill>
                <a:latin typeface="Californian FB" pitchFamily="18" charset="0"/>
              </a:rPr>
              <a:t>		        Enhanced cognitive and behavioral function</a:t>
            </a:r>
          </a:p>
          <a:p>
            <a:pPr>
              <a:lnSpc>
                <a:spcPct val="80000"/>
              </a:lnSpc>
              <a:buFont typeface="Arial" charset="0"/>
              <a:buNone/>
            </a:pPr>
            <a:r>
              <a:rPr lang="en-US" sz="2000" smtClean="0">
                <a:solidFill>
                  <a:schemeClr val="bg1"/>
                </a:solidFill>
                <a:latin typeface="Californian FB" pitchFamily="18" charset="0"/>
              </a:rPr>
              <a:t>		        Improved sleep behavior</a:t>
            </a:r>
          </a:p>
          <a:p>
            <a:pPr>
              <a:lnSpc>
                <a:spcPct val="80000"/>
              </a:lnSpc>
              <a:buFont typeface="Arial" charset="0"/>
              <a:buNone/>
            </a:pPr>
            <a:r>
              <a:rPr lang="en-US" sz="2000" smtClean="0">
                <a:solidFill>
                  <a:schemeClr val="bg1"/>
                </a:solidFill>
                <a:latin typeface="Californian FB" pitchFamily="18" charset="0"/>
              </a:rPr>
              <a:t>		        Decreased risk of Type 1 diabetes</a:t>
            </a:r>
          </a:p>
          <a:p>
            <a:pPr>
              <a:lnSpc>
                <a:spcPct val="80000"/>
              </a:lnSpc>
              <a:buFont typeface="Arial" charset="0"/>
              <a:buNone/>
            </a:pPr>
            <a:r>
              <a:rPr lang="en-US" sz="2000" b="1" smtClean="0">
                <a:solidFill>
                  <a:schemeClr val="bg1"/>
                </a:solidFill>
                <a:latin typeface="Californian FB" pitchFamily="18" charset="0"/>
              </a:rPr>
              <a:t>		       </a:t>
            </a:r>
            <a:r>
              <a:rPr lang="en-US" sz="2000" smtClean="0">
                <a:solidFill>
                  <a:schemeClr val="bg1"/>
                </a:solidFill>
                <a:latin typeface="Californian FB" pitchFamily="18" charset="0"/>
              </a:rPr>
              <a:t>Decreased risk cerebral palsy</a:t>
            </a:r>
          </a:p>
          <a:p>
            <a:pPr>
              <a:lnSpc>
                <a:spcPct val="80000"/>
              </a:lnSpc>
              <a:buFont typeface="Arial" charset="0"/>
              <a:buNone/>
            </a:pPr>
            <a:r>
              <a:rPr lang="en-US" sz="2000" b="1" smtClean="0">
                <a:solidFill>
                  <a:schemeClr val="bg1"/>
                </a:solidFill>
                <a:latin typeface="Californian FB" pitchFamily="18" charset="0"/>
              </a:rPr>
              <a:t>	                 </a:t>
            </a:r>
            <a:r>
              <a:rPr lang="en-US" sz="2000" smtClean="0">
                <a:solidFill>
                  <a:schemeClr val="bg1"/>
                </a:solidFill>
                <a:latin typeface="Californian FB" pitchFamily="18" charset="0"/>
              </a:rPr>
              <a:t>Improved IQ at 4 years of age</a:t>
            </a:r>
            <a:r>
              <a:rPr lang="en-US" sz="2500" b="1" smtClean="0">
                <a:solidFill>
                  <a:schemeClr val="bg1"/>
                </a:solidFill>
                <a:latin typeface="Californian FB" pitchFamily="18" charset="0"/>
              </a:rPr>
              <a:t>	</a:t>
            </a:r>
          </a:p>
        </p:txBody>
      </p:sp>
      <p:pic>
        <p:nvPicPr>
          <p:cNvPr id="31747" name="Picture 3" descr="CHM Wordmark horiz new gr.tiff"/>
          <p:cNvPicPr>
            <a:picLocks noChangeAspect="1"/>
          </p:cNvPicPr>
          <p:nvPr/>
        </p:nvPicPr>
        <p:blipFill>
          <a:blip r:embed="rId3" cstate="print"/>
          <a:srcRect/>
          <a:stretch>
            <a:fillRect/>
          </a:stretch>
        </p:blipFill>
        <p:spPr bwMode="auto">
          <a:xfrm>
            <a:off x="6781800" y="6400800"/>
            <a:ext cx="2197100" cy="350838"/>
          </a:xfrm>
          <a:prstGeom prst="rect">
            <a:avLst/>
          </a:prstGeom>
          <a:noFill/>
          <a:ln w="9525">
            <a:noFill/>
            <a:miter lim="800000"/>
            <a:headEnd/>
            <a:tailEnd/>
          </a:ln>
        </p:spPr>
      </p:pic>
      <p:sp>
        <p:nvSpPr>
          <p:cNvPr id="31748" name="TextBox 4"/>
          <p:cNvSpPr txBox="1">
            <a:spLocks noChangeArrowheads="1"/>
          </p:cNvSpPr>
          <p:nvPr/>
        </p:nvSpPr>
        <p:spPr bwMode="auto">
          <a:xfrm>
            <a:off x="3886200" y="5562600"/>
            <a:ext cx="4876800" cy="338138"/>
          </a:xfrm>
          <a:prstGeom prst="rect">
            <a:avLst/>
          </a:prstGeom>
          <a:noFill/>
          <a:ln w="9525">
            <a:noFill/>
            <a:miter lim="800000"/>
            <a:headEnd/>
            <a:tailEnd/>
          </a:ln>
        </p:spPr>
        <p:txBody>
          <a:bodyPr>
            <a:spAutoFit/>
          </a:bodyPr>
          <a:lstStyle/>
          <a:p>
            <a:r>
              <a:rPr lang="en-US" sz="1600">
                <a:solidFill>
                  <a:schemeClr val="bg1"/>
                </a:solidFill>
                <a:latin typeface="Californian FB" pitchFamily="18" charset="0"/>
              </a:rPr>
              <a:t>(Genuis SJ. Reproductive Toxicology 2008; 28: 81-85)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992" y="228600"/>
            <a:ext cx="7518405" cy="1754326"/>
          </a:xfrm>
          <a:prstGeom prst="rect">
            <a:avLst/>
          </a:prstGeom>
          <a:noFill/>
        </p:spPr>
        <p:txBody>
          <a:bodyPr wrap="none" rtlCol="0">
            <a:spAutoFit/>
          </a:bodyPr>
          <a:lstStyle/>
          <a:p>
            <a:pPr algn="ctr"/>
            <a:r>
              <a:rPr lang="en-US" sz="3600" b="1" dirty="0" smtClean="0">
                <a:solidFill>
                  <a:schemeClr val="bg1"/>
                </a:solidFill>
                <a:latin typeface="Californian FB" panose="0207040306080B030204" pitchFamily="18" charset="0"/>
              </a:rPr>
              <a:t>Randomized Controlled Trial of </a:t>
            </a:r>
          </a:p>
          <a:p>
            <a:pPr algn="ctr"/>
            <a:r>
              <a:rPr lang="en-US" sz="3600" b="1" dirty="0" smtClean="0">
                <a:solidFill>
                  <a:schemeClr val="bg1"/>
                </a:solidFill>
                <a:latin typeface="Californian FB" panose="0207040306080B030204" pitchFamily="18" charset="0"/>
              </a:rPr>
              <a:t>Fish Oil Supplementation</a:t>
            </a:r>
          </a:p>
          <a:p>
            <a:pPr algn="ctr"/>
            <a:r>
              <a:rPr lang="en-US" sz="3600" b="1" dirty="0" smtClean="0">
                <a:solidFill>
                  <a:schemeClr val="bg1"/>
                </a:solidFill>
                <a:latin typeface="Californian FB" panose="0207040306080B030204" pitchFamily="18" charset="0"/>
              </a:rPr>
              <a:t> in Pregnancy on Childhood allergies</a:t>
            </a:r>
            <a:r>
              <a:rPr lang="en-US" sz="3600" b="1" dirty="0" smtClean="0">
                <a:latin typeface="Californian FB" panose="0207040306080B030204" pitchFamily="18" charset="0"/>
              </a:rPr>
              <a:t> </a:t>
            </a:r>
            <a:endParaRPr lang="en-US" sz="3600" b="1" dirty="0">
              <a:latin typeface="Californian FB" panose="0207040306080B030204" pitchFamily="18" charset="0"/>
            </a:endParaRPr>
          </a:p>
        </p:txBody>
      </p:sp>
      <p:sp>
        <p:nvSpPr>
          <p:cNvPr id="3" name="TextBox 2"/>
          <p:cNvSpPr txBox="1"/>
          <p:nvPr/>
        </p:nvSpPr>
        <p:spPr>
          <a:xfrm>
            <a:off x="5715000" y="2057400"/>
            <a:ext cx="2821670" cy="369332"/>
          </a:xfrm>
          <a:prstGeom prst="rect">
            <a:avLst/>
          </a:prstGeom>
          <a:noFill/>
        </p:spPr>
        <p:txBody>
          <a:bodyPr wrap="none" rtlCol="0">
            <a:spAutoFit/>
          </a:bodyPr>
          <a:lstStyle/>
          <a:p>
            <a:r>
              <a:rPr lang="en-US" b="1" dirty="0" smtClean="0">
                <a:solidFill>
                  <a:schemeClr val="bg1"/>
                </a:solidFill>
                <a:latin typeface="Californian FB" panose="0207040306080B030204" pitchFamily="18" charset="0"/>
              </a:rPr>
              <a:t>Allergy 2013; 68: 1370-1376</a:t>
            </a:r>
            <a:endParaRPr lang="en-US" b="1" dirty="0">
              <a:solidFill>
                <a:schemeClr val="bg1"/>
              </a:solidFill>
              <a:latin typeface="Californian FB" panose="0207040306080B030204" pitchFamily="18" charset="0"/>
            </a:endParaRPr>
          </a:p>
        </p:txBody>
      </p:sp>
      <p:sp>
        <p:nvSpPr>
          <p:cNvPr id="4" name="TextBox 3"/>
          <p:cNvSpPr txBox="1"/>
          <p:nvPr/>
        </p:nvSpPr>
        <p:spPr>
          <a:xfrm>
            <a:off x="685800" y="2743200"/>
            <a:ext cx="8459367" cy="3108543"/>
          </a:xfrm>
          <a:prstGeom prst="rect">
            <a:avLst/>
          </a:prstGeom>
          <a:noFill/>
        </p:spPr>
        <p:txBody>
          <a:bodyPr wrap="none" rtlCol="0">
            <a:spAutoFit/>
          </a:bodyPr>
          <a:lstStyle/>
          <a:p>
            <a:r>
              <a:rPr lang="en-US" sz="2800" b="1" dirty="0" smtClean="0">
                <a:solidFill>
                  <a:schemeClr val="bg1"/>
                </a:solidFill>
                <a:latin typeface="Californian FB" panose="0207040306080B030204" pitchFamily="18" charset="0"/>
              </a:rPr>
              <a:t>Randomized Control Trial - Atopic pregnant women, </a:t>
            </a:r>
          </a:p>
          <a:p>
            <a:r>
              <a:rPr lang="en-US" sz="2800" b="1" dirty="0" smtClean="0">
                <a:solidFill>
                  <a:schemeClr val="bg1"/>
                </a:solidFill>
                <a:latin typeface="Californian FB" panose="0207040306080B030204" pitchFamily="18" charset="0"/>
              </a:rPr>
              <a:t>   368 received 900 mg omega3 capsule and </a:t>
            </a:r>
          </a:p>
          <a:p>
            <a:r>
              <a:rPr lang="en-US" sz="2800" b="1" dirty="0">
                <a:solidFill>
                  <a:schemeClr val="bg1"/>
                </a:solidFill>
                <a:latin typeface="Californian FB" panose="0207040306080B030204" pitchFamily="18" charset="0"/>
              </a:rPr>
              <a:t> </a:t>
            </a:r>
            <a:r>
              <a:rPr lang="en-US" sz="2800" b="1" dirty="0" smtClean="0">
                <a:solidFill>
                  <a:schemeClr val="bg1"/>
                </a:solidFill>
                <a:latin typeface="Californian FB" panose="0207040306080B030204" pitchFamily="18" charset="0"/>
              </a:rPr>
              <a:t>       368 received vegetable oil capsule from 21 weeks </a:t>
            </a:r>
          </a:p>
          <a:p>
            <a:r>
              <a:rPr lang="en-US" sz="2800" b="1" dirty="0">
                <a:solidFill>
                  <a:schemeClr val="bg1"/>
                </a:solidFill>
                <a:latin typeface="Californian FB" panose="0207040306080B030204" pitchFamily="18" charset="0"/>
              </a:rPr>
              <a:t> </a:t>
            </a:r>
            <a:r>
              <a:rPr lang="en-US" sz="2800" b="1" dirty="0" smtClean="0">
                <a:solidFill>
                  <a:schemeClr val="bg1"/>
                </a:solidFill>
                <a:latin typeface="Californian FB" panose="0207040306080B030204" pitchFamily="18" charset="0"/>
              </a:rPr>
              <a:t>       of gestation until birth.</a:t>
            </a:r>
          </a:p>
          <a:p>
            <a:endParaRPr lang="en-US" sz="2800" b="1" dirty="0">
              <a:solidFill>
                <a:schemeClr val="bg1"/>
              </a:solidFill>
              <a:latin typeface="Californian FB" panose="0207040306080B030204" pitchFamily="18" charset="0"/>
            </a:endParaRPr>
          </a:p>
          <a:p>
            <a:r>
              <a:rPr lang="en-US" sz="2800" b="1" dirty="0" smtClean="0">
                <a:solidFill>
                  <a:schemeClr val="bg1"/>
                </a:solidFill>
                <a:latin typeface="Californian FB" panose="0207040306080B030204" pitchFamily="18" charset="0"/>
              </a:rPr>
              <a:t>No reduction in IgE associated allergic disease</a:t>
            </a:r>
          </a:p>
          <a:p>
            <a:r>
              <a:rPr lang="en-US" sz="2800" b="1" dirty="0">
                <a:solidFill>
                  <a:schemeClr val="bg1"/>
                </a:solidFill>
                <a:latin typeface="Californian FB" panose="0207040306080B030204" pitchFamily="18" charset="0"/>
              </a:rPr>
              <a:t> </a:t>
            </a:r>
            <a:r>
              <a:rPr lang="en-US" sz="2800" b="1" dirty="0" smtClean="0">
                <a:solidFill>
                  <a:schemeClr val="bg1"/>
                </a:solidFill>
                <a:latin typeface="Californian FB" panose="0207040306080B030204" pitchFamily="18" charset="0"/>
              </a:rPr>
              <a:t>     in first 3 years of child’ life </a:t>
            </a:r>
            <a:endParaRPr lang="en-US" sz="2800" b="1"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0937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sz="4000" b="1" dirty="0" smtClean="0">
                <a:solidFill>
                  <a:schemeClr val="bg1"/>
                </a:solidFill>
                <a:latin typeface="Californian FB" pitchFamily="18" charset="0"/>
              </a:rPr>
              <a:t>Systemic Review &amp; Meta Analysis</a:t>
            </a:r>
            <a:endParaRPr lang="en-US" sz="4000" b="1" dirty="0">
              <a:solidFill>
                <a:schemeClr val="bg1"/>
              </a:solidFill>
              <a:latin typeface="Californian FB" pitchFamily="18" charset="0"/>
            </a:endParaRPr>
          </a:p>
        </p:txBody>
      </p:sp>
      <p:sp>
        <p:nvSpPr>
          <p:cNvPr id="3" name="Content Placeholder 2"/>
          <p:cNvSpPr>
            <a:spLocks noGrp="1"/>
          </p:cNvSpPr>
          <p:nvPr>
            <p:ph idx="1"/>
          </p:nvPr>
        </p:nvSpPr>
        <p:spPr>
          <a:xfrm>
            <a:off x="838200" y="1828800"/>
            <a:ext cx="8458200" cy="3810000"/>
          </a:xfrm>
        </p:spPr>
        <p:txBody>
          <a:bodyPr/>
          <a:lstStyle/>
          <a:p>
            <a:pPr>
              <a:buNone/>
            </a:pPr>
            <a:r>
              <a:rPr lang="en-US" dirty="0" smtClean="0">
                <a:solidFill>
                  <a:schemeClr val="bg1"/>
                </a:solidFill>
                <a:latin typeface="Californian FB" pitchFamily="18" charset="0"/>
              </a:rPr>
              <a:t>Eleven Randomized Control Studies</a:t>
            </a:r>
          </a:p>
          <a:p>
            <a:r>
              <a:rPr lang="en-US" sz="2600" b="1" dirty="0" smtClean="0">
                <a:solidFill>
                  <a:schemeClr val="bg1"/>
                </a:solidFill>
                <a:latin typeface="Californian FB" pitchFamily="18" charset="0"/>
              </a:rPr>
              <a:t>Reduce Developmental Delay </a:t>
            </a:r>
            <a:r>
              <a:rPr lang="en-US" sz="2600" dirty="0" smtClean="0">
                <a:solidFill>
                  <a:schemeClr val="bg1"/>
                </a:solidFill>
                <a:latin typeface="Californian FB" pitchFamily="18" charset="0"/>
              </a:rPr>
              <a:t>but no effect on mean</a:t>
            </a:r>
          </a:p>
          <a:p>
            <a:pPr marL="0" indent="0">
              <a:buNone/>
            </a:pPr>
            <a:r>
              <a:rPr lang="en-US" sz="2600" dirty="0">
                <a:solidFill>
                  <a:schemeClr val="bg1"/>
                </a:solidFill>
                <a:latin typeface="Californian FB" pitchFamily="18" charset="0"/>
              </a:rPr>
              <a:t> </a:t>
            </a:r>
            <a:r>
              <a:rPr lang="en-US" sz="2600" dirty="0" smtClean="0">
                <a:solidFill>
                  <a:schemeClr val="bg1"/>
                </a:solidFill>
                <a:latin typeface="Californian FB" pitchFamily="18" charset="0"/>
              </a:rPr>
              <a:t>           Developmental Standard Score at 18 months</a:t>
            </a:r>
          </a:p>
          <a:p>
            <a:r>
              <a:rPr lang="en-US" sz="2600" dirty="0" smtClean="0">
                <a:solidFill>
                  <a:schemeClr val="bg1"/>
                </a:solidFill>
                <a:latin typeface="Californian FB" pitchFamily="18" charset="0"/>
              </a:rPr>
              <a:t>Motor &amp; Language Development</a:t>
            </a:r>
          </a:p>
          <a:p>
            <a:r>
              <a:rPr lang="en-US" sz="2600" dirty="0" smtClean="0">
                <a:solidFill>
                  <a:schemeClr val="bg1"/>
                </a:solidFill>
                <a:latin typeface="Californian FB" pitchFamily="18" charset="0"/>
              </a:rPr>
              <a:t>Visual Development</a:t>
            </a:r>
          </a:p>
          <a:p>
            <a:pPr>
              <a:buNone/>
            </a:pPr>
            <a:endParaRPr lang="en-US" dirty="0" smtClean="0">
              <a:solidFill>
                <a:schemeClr val="bg1"/>
              </a:solidFill>
              <a:latin typeface="Californian FB" pitchFamily="18" charset="0"/>
            </a:endParaRPr>
          </a:p>
          <a:p>
            <a:pPr>
              <a:buNone/>
            </a:pPr>
            <a:r>
              <a:rPr lang="en-US" dirty="0" smtClean="0">
                <a:solidFill>
                  <a:schemeClr val="bg1"/>
                </a:solidFill>
                <a:latin typeface="Californian FB" pitchFamily="18" charset="0"/>
              </a:rPr>
              <a:t>			“Does not support or refute”</a:t>
            </a:r>
            <a:endParaRPr lang="en-US" dirty="0">
              <a:solidFill>
                <a:schemeClr val="bg1"/>
              </a:solidFill>
              <a:latin typeface="Californian FB" pitchFamily="18" charset="0"/>
            </a:endParaRPr>
          </a:p>
        </p:txBody>
      </p:sp>
      <p:sp>
        <p:nvSpPr>
          <p:cNvPr id="4" name="TextBox 3"/>
          <p:cNvSpPr txBox="1"/>
          <p:nvPr/>
        </p:nvSpPr>
        <p:spPr>
          <a:xfrm>
            <a:off x="4114800" y="1371600"/>
            <a:ext cx="4572000" cy="307777"/>
          </a:xfrm>
          <a:prstGeom prst="rect">
            <a:avLst/>
          </a:prstGeom>
          <a:noFill/>
        </p:spPr>
        <p:txBody>
          <a:bodyPr wrap="square" rtlCol="0">
            <a:spAutoFit/>
          </a:bodyPr>
          <a:lstStyle/>
          <a:p>
            <a:r>
              <a:rPr lang="en-US" sz="1400" dirty="0" smtClean="0">
                <a:solidFill>
                  <a:schemeClr val="bg1"/>
                </a:solidFill>
              </a:rPr>
              <a:t>                    Am J Clinical Nutrition 2013; 97: 531-544</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17125" cy="5755422"/>
          </a:xfrm>
          <a:prstGeom prst="rect">
            <a:avLst/>
          </a:prstGeom>
        </p:spPr>
        <p:txBody>
          <a:bodyPr wrap="square">
            <a:spAutoFit/>
          </a:bodyPr>
          <a:lstStyle/>
          <a:p>
            <a:pPr algn="ctr"/>
            <a:r>
              <a:rPr lang="en-US" sz="2400" b="1" dirty="0" smtClean="0">
                <a:solidFill>
                  <a:schemeClr val="bg1"/>
                </a:solidFill>
                <a:latin typeface="Californian FB" panose="0207040306080B030204" pitchFamily="18" charset="0"/>
              </a:rPr>
              <a:t>A Quantitative Assessment</a:t>
            </a:r>
            <a:r>
              <a:rPr lang="en-US" sz="2400" dirty="0" smtClean="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of the Net Effects on Fetal Neurodevelopment</a:t>
            </a:r>
            <a:r>
              <a:rPr lang="en-US" sz="2400"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from Eating Commercial Fish</a:t>
            </a:r>
            <a:endParaRPr lang="en-US" sz="2400" dirty="0" smtClean="0">
              <a:solidFill>
                <a:schemeClr val="bg1"/>
              </a:solidFill>
              <a:latin typeface="Californian FB" panose="0207040306080B030204" pitchFamily="18" charset="0"/>
            </a:endParaRPr>
          </a:p>
          <a:p>
            <a:pPr algn="ctr"/>
            <a:r>
              <a:rPr lang="en-US" sz="2400" b="1" dirty="0" smtClean="0">
                <a:solidFill>
                  <a:schemeClr val="bg1"/>
                </a:solidFill>
                <a:latin typeface="Californian FB" panose="0207040306080B030204" pitchFamily="18" charset="0"/>
              </a:rPr>
              <a:t>(</a:t>
            </a:r>
            <a:r>
              <a:rPr lang="en-US" sz="2400" b="1" dirty="0">
                <a:solidFill>
                  <a:schemeClr val="bg1"/>
                </a:solidFill>
                <a:latin typeface="Californian FB" panose="0207040306080B030204" pitchFamily="18" charset="0"/>
              </a:rPr>
              <a:t>As Measured by IQ and also by Early Age</a:t>
            </a:r>
            <a:endParaRPr lang="en-US" sz="2400" dirty="0">
              <a:solidFill>
                <a:schemeClr val="bg1"/>
              </a:solidFill>
              <a:latin typeface="Californian FB" panose="0207040306080B030204" pitchFamily="18" charset="0"/>
            </a:endParaRPr>
          </a:p>
          <a:p>
            <a:pPr algn="ctr"/>
            <a:r>
              <a:rPr lang="en-US" sz="2400" b="1" dirty="0">
                <a:solidFill>
                  <a:schemeClr val="bg1"/>
                </a:solidFill>
                <a:latin typeface="Californian FB" panose="0207040306080B030204" pitchFamily="18" charset="0"/>
              </a:rPr>
              <a:t>Verbal Development in Children)</a:t>
            </a:r>
            <a:endParaRPr lang="en-US" sz="2400" dirty="0">
              <a:solidFill>
                <a:schemeClr val="bg1"/>
              </a:solidFill>
              <a:latin typeface="Californian FB" panose="0207040306080B030204" pitchFamily="18" charset="0"/>
            </a:endParaRPr>
          </a:p>
          <a:p>
            <a:pPr algn="ctr"/>
            <a:r>
              <a:rPr lang="en-US" sz="2400" b="1" dirty="0">
                <a:solidFill>
                  <a:schemeClr val="bg1"/>
                </a:solidFill>
                <a:latin typeface="Californian FB" panose="0207040306080B030204" pitchFamily="18" charset="0"/>
              </a:rPr>
              <a:t>May 2014</a:t>
            </a:r>
            <a:endParaRPr lang="en-US" sz="2400" dirty="0">
              <a:solidFill>
                <a:schemeClr val="bg1"/>
              </a:solidFill>
              <a:latin typeface="Californian FB" panose="0207040306080B030204" pitchFamily="18" charset="0"/>
            </a:endParaRPr>
          </a:p>
          <a:p>
            <a:r>
              <a:rPr lang="en-US" sz="20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Overall</a:t>
            </a:r>
          </a:p>
          <a:p>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      Average Neurodevelopment benefit</a:t>
            </a:r>
          </a:p>
          <a:p>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0.7 IQ points (95% CI 0.39-1.37)</a:t>
            </a:r>
          </a:p>
          <a:p>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      </a:t>
            </a:r>
          </a:p>
          <a:p>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Sensitive End </a:t>
            </a:r>
            <a:r>
              <a:rPr lang="en-US" sz="2400" b="1" dirty="0">
                <a:solidFill>
                  <a:schemeClr val="bg1"/>
                </a:solidFill>
                <a:latin typeface="Californian FB" panose="0207040306080B030204" pitchFamily="18" charset="0"/>
              </a:rPr>
              <a:t>P</a:t>
            </a:r>
            <a:r>
              <a:rPr lang="en-US" sz="2400" b="1" dirty="0" smtClean="0">
                <a:solidFill>
                  <a:schemeClr val="bg1"/>
                </a:solidFill>
                <a:latin typeface="Californian FB" panose="0207040306080B030204" pitchFamily="18" charset="0"/>
              </a:rPr>
              <a:t>oint </a:t>
            </a:r>
          </a:p>
          <a:p>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       Average Verbal IQ points 1.41 (95% CI 0.91-2.00)</a:t>
            </a:r>
          </a:p>
          <a:p>
            <a:r>
              <a:rPr lang="en-US" sz="2400" b="1" dirty="0">
                <a:solidFill>
                  <a:schemeClr val="bg1"/>
                </a:solidFill>
                <a:latin typeface="Californian FB" panose="0207040306080B030204" pitchFamily="18" charset="0"/>
              </a:rPr>
              <a:t>	</a:t>
            </a:r>
            <a:endParaRPr lang="en-US" sz="2400" b="1" dirty="0" smtClean="0">
              <a:solidFill>
                <a:schemeClr val="bg1"/>
              </a:solidFill>
              <a:latin typeface="Californian FB" panose="0207040306080B030204" pitchFamily="18" charset="0"/>
            </a:endParaRPr>
          </a:p>
          <a:p>
            <a:pPr lvl="0"/>
            <a:r>
              <a:rPr lang="en-US" sz="2400" b="1" dirty="0" smtClean="0">
                <a:solidFill>
                  <a:schemeClr val="bg1"/>
                </a:solidFill>
                <a:latin typeface="Californian FB" panose="0207040306080B030204" pitchFamily="18" charset="0"/>
              </a:rPr>
              <a:t>Maximum Improvement – </a:t>
            </a:r>
            <a:r>
              <a:rPr lang="en-US" sz="2400" b="1" dirty="0">
                <a:solidFill>
                  <a:prstClr val="black"/>
                </a:solidFill>
                <a:latin typeface="Californian FB" panose="0207040306080B030204" pitchFamily="18" charset="0"/>
              </a:rPr>
              <a:t>3 IQ </a:t>
            </a:r>
            <a:r>
              <a:rPr lang="en-US" sz="2400" b="1" dirty="0" smtClean="0">
                <a:solidFill>
                  <a:prstClr val="black"/>
                </a:solidFill>
                <a:latin typeface="Californian FB" panose="0207040306080B030204" pitchFamily="18" charset="0"/>
              </a:rPr>
              <a:t>points if </a:t>
            </a:r>
            <a:r>
              <a:rPr lang="en-US" sz="2400" b="1" dirty="0" smtClean="0">
                <a:solidFill>
                  <a:schemeClr val="bg1"/>
                </a:solidFill>
                <a:latin typeface="Californian FB" panose="0207040306080B030204" pitchFamily="18" charset="0"/>
              </a:rPr>
              <a:t> all pregnant   </a:t>
            </a:r>
          </a:p>
          <a:p>
            <a:pPr lvl="0"/>
            <a:r>
              <a:rPr lang="en-US" sz="2400" b="1" dirty="0">
                <a:solidFill>
                  <a:schemeClr val="bg1"/>
                </a:solidFill>
                <a:latin typeface="Californian FB" panose="0207040306080B030204" pitchFamily="18" charset="0"/>
              </a:rPr>
              <a:t> </a:t>
            </a:r>
            <a:r>
              <a:rPr lang="en-US" sz="2400" b="1" dirty="0" smtClean="0">
                <a:solidFill>
                  <a:schemeClr val="bg1"/>
                </a:solidFill>
                <a:latin typeface="Californian FB" panose="0207040306080B030204" pitchFamily="18" charset="0"/>
              </a:rPr>
              <a:t>       women average    12 ounces/week</a:t>
            </a:r>
            <a:r>
              <a:rPr lang="en-US" sz="1600" i="1" dirty="0" smtClean="0">
                <a:latin typeface="Californian FB" panose="0207040306080B030204" pitchFamily="18" charset="0"/>
                <a:hlinkClick r:id="rId3"/>
              </a:rPr>
              <a:t>                                                                                        </a:t>
            </a:r>
          </a:p>
          <a:p>
            <a:pPr lvl="0"/>
            <a:r>
              <a:rPr lang="en-US" sz="1600" u="sng" dirty="0">
                <a:latin typeface="Californian FB" panose="0207040306080B030204" pitchFamily="18" charset="0"/>
                <a:hlinkClick r:id="rId3"/>
              </a:rPr>
              <a:t> </a:t>
            </a:r>
            <a:r>
              <a:rPr lang="en-US" sz="1600" u="sng" dirty="0" smtClean="0">
                <a:latin typeface="Californian FB" panose="0207040306080B030204" pitchFamily="18" charset="0"/>
                <a:hlinkClick r:id="rId3"/>
              </a:rPr>
              <a:t>                                                    </a:t>
            </a:r>
          </a:p>
          <a:p>
            <a:pPr lvl="0"/>
            <a:r>
              <a:rPr lang="en-US" sz="1600" u="sng" dirty="0" smtClean="0">
                <a:latin typeface="Californian FB" panose="0207040306080B030204" pitchFamily="18" charset="0"/>
                <a:hlinkClick r:id="rId3"/>
              </a:rPr>
              <a:t>http://www.fda.gov/Food/FoodborneIllnessContaminants/Metals/ucm393211.htm</a:t>
            </a:r>
            <a:endParaRPr lang="en-US" sz="1600" b="1" u="sng" dirty="0" smtClean="0">
              <a:solidFill>
                <a:schemeClr val="bg1"/>
              </a:solidFill>
              <a:latin typeface="Californian FB" panose="0207040306080B030204" pitchFamily="18" charset="0"/>
            </a:endParaRPr>
          </a:p>
        </p:txBody>
      </p:sp>
    </p:spTree>
    <p:extLst>
      <p:ext uri="{BB962C8B-B14F-4D97-AF65-F5344CB8AC3E}">
        <p14:creationId xmlns:p14="http://schemas.microsoft.com/office/powerpoint/2010/main" val="151572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b="1" dirty="0" smtClean="0">
                <a:solidFill>
                  <a:schemeClr val="bg1"/>
                </a:solidFill>
                <a:latin typeface="Californian FB" pitchFamily="18" charset="0"/>
              </a:rPr>
              <a:t>Objectives</a:t>
            </a:r>
          </a:p>
        </p:txBody>
      </p:sp>
      <p:sp>
        <p:nvSpPr>
          <p:cNvPr id="17410" name="Content Placeholder 2"/>
          <p:cNvSpPr>
            <a:spLocks noGrp="1"/>
          </p:cNvSpPr>
          <p:nvPr>
            <p:ph idx="1"/>
          </p:nvPr>
        </p:nvSpPr>
        <p:spPr>
          <a:xfrm>
            <a:off x="0" y="1600200"/>
            <a:ext cx="9144000" cy="4525963"/>
          </a:xfrm>
        </p:spPr>
        <p:txBody>
          <a:bodyPr/>
          <a:lstStyle/>
          <a:p>
            <a:r>
              <a:rPr lang="en-US" b="1" dirty="0" smtClean="0">
                <a:solidFill>
                  <a:schemeClr val="bg1"/>
                </a:solidFill>
                <a:latin typeface="Californian FB" pitchFamily="18" charset="0"/>
              </a:rPr>
              <a:t>Benefits of Eating Fish/Fish oil</a:t>
            </a:r>
          </a:p>
          <a:p>
            <a:r>
              <a:rPr lang="en-US" b="1" dirty="0" smtClean="0">
                <a:solidFill>
                  <a:schemeClr val="bg1"/>
                </a:solidFill>
                <a:latin typeface="Californian FB" pitchFamily="18" charset="0"/>
              </a:rPr>
              <a:t>Risks of Eating Fish/Fish oil</a:t>
            </a:r>
          </a:p>
          <a:p>
            <a:r>
              <a:rPr lang="en-US" b="1" dirty="0" smtClean="0">
                <a:solidFill>
                  <a:schemeClr val="bg1"/>
                </a:solidFill>
                <a:latin typeface="Californian FB" pitchFamily="18" charset="0"/>
              </a:rPr>
              <a:t>Store Bought vs. Recreational Caught Fish</a:t>
            </a:r>
          </a:p>
          <a:p>
            <a:r>
              <a:rPr lang="en-US" b="1" dirty="0" smtClean="0">
                <a:solidFill>
                  <a:schemeClr val="bg1"/>
                </a:solidFill>
                <a:latin typeface="Californian FB" pitchFamily="18" charset="0"/>
              </a:rPr>
              <a:t>Talking to Patients</a:t>
            </a:r>
          </a:p>
          <a:p>
            <a:r>
              <a:rPr lang="en-US" b="1" dirty="0" smtClean="0">
                <a:solidFill>
                  <a:schemeClr val="bg1"/>
                </a:solidFill>
                <a:latin typeface="Californian FB" pitchFamily="18" charset="0"/>
              </a:rPr>
              <a:t>Available Resources </a:t>
            </a:r>
          </a:p>
        </p:txBody>
      </p:sp>
      <p:pic>
        <p:nvPicPr>
          <p:cNvPr id="17411" name="Picture 2" descr="C:\Documents and Settings\careytr\Local Settings\Temporary Internet Files\Content.IE5\68Y83J5D\MC900060049[1].wmf"/>
          <p:cNvPicPr>
            <a:picLocks noChangeAspect="1" noChangeArrowheads="1"/>
          </p:cNvPicPr>
          <p:nvPr/>
        </p:nvPicPr>
        <p:blipFill>
          <a:blip r:embed="rId3" cstate="print"/>
          <a:srcRect/>
          <a:stretch>
            <a:fillRect/>
          </a:stretch>
        </p:blipFill>
        <p:spPr bwMode="auto">
          <a:xfrm>
            <a:off x="6096000" y="4343400"/>
            <a:ext cx="2263775" cy="1635125"/>
          </a:xfrm>
          <a:prstGeom prst="rect">
            <a:avLst/>
          </a:prstGeom>
          <a:noFill/>
          <a:ln w="9525">
            <a:noFill/>
            <a:miter lim="800000"/>
            <a:headEnd/>
            <a:tailEnd/>
          </a:ln>
        </p:spPr>
      </p:pic>
      <p:pic>
        <p:nvPicPr>
          <p:cNvPr id="17412" name="Picture 4" descr="CHM Wordmark horiz new gr.tiff"/>
          <p:cNvPicPr>
            <a:picLocks noChangeAspect="1"/>
          </p:cNvPicPr>
          <p:nvPr/>
        </p:nvPicPr>
        <p:blipFill>
          <a:blip r:embed="rId4" cstate="print"/>
          <a:srcRect/>
          <a:stretch>
            <a:fillRect/>
          </a:stretch>
        </p:blipFill>
        <p:spPr bwMode="auto">
          <a:xfrm>
            <a:off x="6858000" y="6324600"/>
            <a:ext cx="2197100" cy="350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914400"/>
            <a:ext cx="6019800" cy="4524315"/>
          </a:xfrm>
          <a:prstGeom prst="rect">
            <a:avLst/>
          </a:prstGeom>
        </p:spPr>
        <p:txBody>
          <a:bodyPr wrap="square">
            <a:spAutoFit/>
          </a:bodyPr>
          <a:lstStyle/>
          <a:p>
            <a:pPr algn="ctr"/>
            <a:r>
              <a:rPr lang="en-US" sz="2400" b="1" dirty="0">
                <a:solidFill>
                  <a:schemeClr val="bg1"/>
                </a:solidFill>
                <a:latin typeface="Californian FB" panose="0207040306080B030204" pitchFamily="18" charset="0"/>
              </a:rPr>
              <a:t>ACOG Practice Advisory: Seafood </a:t>
            </a:r>
            <a:endParaRPr lang="en-US" sz="2400" dirty="0">
              <a:solidFill>
                <a:schemeClr val="bg1"/>
              </a:solidFill>
              <a:latin typeface="Californian FB" panose="0207040306080B030204" pitchFamily="18" charset="0"/>
            </a:endParaRPr>
          </a:p>
          <a:p>
            <a:pPr algn="ctr"/>
            <a:r>
              <a:rPr lang="en-US" sz="2400" b="1" dirty="0">
                <a:solidFill>
                  <a:schemeClr val="bg1"/>
                </a:solidFill>
                <a:latin typeface="Californian FB" panose="0207040306080B030204" pitchFamily="18" charset="0"/>
              </a:rPr>
              <a:t>Consumption during </a:t>
            </a:r>
            <a:r>
              <a:rPr lang="en-US" sz="2400" b="1" dirty="0" smtClean="0">
                <a:solidFill>
                  <a:schemeClr val="bg1"/>
                </a:solidFill>
                <a:latin typeface="Californian FB" panose="0207040306080B030204" pitchFamily="18" charset="0"/>
              </a:rPr>
              <a:t>Pregnancy</a:t>
            </a:r>
          </a:p>
          <a:p>
            <a:pPr algn="ctr"/>
            <a:endParaRPr lang="en-US" sz="2400" dirty="0">
              <a:solidFill>
                <a:schemeClr val="bg1"/>
              </a:solidFill>
              <a:latin typeface="Californian FB" panose="0207040306080B030204" pitchFamily="18" charset="0"/>
            </a:endParaRPr>
          </a:p>
          <a:p>
            <a:pPr algn="ctr"/>
            <a:r>
              <a:rPr lang="en-US" sz="2400" b="1" dirty="0">
                <a:solidFill>
                  <a:schemeClr val="bg1"/>
                </a:solidFill>
                <a:latin typeface="Californian FB" panose="0207040306080B030204" pitchFamily="18" charset="0"/>
              </a:rPr>
              <a:t>June 10, 2014</a:t>
            </a:r>
            <a:endParaRPr lang="en-US" sz="2400" dirty="0">
              <a:solidFill>
                <a:schemeClr val="bg1"/>
              </a:solidFill>
              <a:latin typeface="Californian FB" panose="0207040306080B030204" pitchFamily="18" charset="0"/>
            </a:endParaRPr>
          </a:p>
          <a:p>
            <a:r>
              <a:rPr lang="en-US" sz="2400" b="1" dirty="0">
                <a:solidFill>
                  <a:schemeClr val="bg1"/>
                </a:solidFill>
                <a:latin typeface="Californian FB" panose="0207040306080B030204" pitchFamily="18" charset="0"/>
              </a:rPr>
              <a:t> </a:t>
            </a:r>
            <a:endParaRPr lang="en-US" sz="2400" dirty="0">
              <a:solidFill>
                <a:schemeClr val="bg1"/>
              </a:solidFill>
              <a:latin typeface="Californian FB" panose="0207040306080B030204" pitchFamily="18" charset="0"/>
            </a:endParaRPr>
          </a:p>
          <a:p>
            <a:r>
              <a:rPr lang="en-US" sz="2400" b="1" dirty="0">
                <a:solidFill>
                  <a:schemeClr val="bg1"/>
                </a:solidFill>
                <a:latin typeface="Californian FB" panose="0207040306080B030204" pitchFamily="18" charset="0"/>
              </a:rPr>
              <a:t>“ACOG encourages women to follow the updated FDA recommendations that pregnant women, women who might become pregnant, and breastfeeding mothers should eat at least 8 and up to 12 ounces per week of a variety of fish lower in mercury.”</a:t>
            </a:r>
            <a:endParaRPr lang="en-US" sz="24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661786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b="1" smtClean="0">
                <a:solidFill>
                  <a:schemeClr val="bg1"/>
                </a:solidFill>
                <a:latin typeface="Californian FB" pitchFamily="18" charset="0"/>
              </a:rPr>
              <a:t>Objectives</a:t>
            </a:r>
          </a:p>
        </p:txBody>
      </p:sp>
      <p:sp>
        <p:nvSpPr>
          <p:cNvPr id="3" name="Content Placeholder 2"/>
          <p:cNvSpPr>
            <a:spLocks noGrp="1"/>
          </p:cNvSpPr>
          <p:nvPr>
            <p:ph idx="1"/>
          </p:nvPr>
        </p:nvSpPr>
        <p:spPr>
          <a:xfrm>
            <a:off x="0" y="1600200"/>
            <a:ext cx="9144000" cy="4525963"/>
          </a:xfrm>
        </p:spPr>
        <p:txBody>
          <a:bodyPr rtlCol="0">
            <a:normAutofit/>
          </a:bodyPr>
          <a:lstStyle/>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Benefits of Eating Fish/Fish oil</a:t>
            </a:r>
          </a:p>
          <a:p>
            <a:pPr fontAlgn="auto">
              <a:spcAft>
                <a:spcPts val="0"/>
              </a:spcAft>
              <a:buFont typeface="Arial" pitchFamily="34" charset="0"/>
              <a:buChar char="•"/>
              <a:defRPr/>
            </a:pPr>
            <a:r>
              <a:rPr lang="en-US" b="1" dirty="0" smtClean="0">
                <a:solidFill>
                  <a:schemeClr val="bg1"/>
                </a:solidFill>
                <a:latin typeface="Californian FB" pitchFamily="18" charset="0"/>
              </a:rPr>
              <a:t>Risks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Store Bought vs. Recreational Caught Fish</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Talking to Patients</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Available Resources </a:t>
            </a:r>
            <a:endParaRPr lang="en-US" b="1" dirty="0">
              <a:solidFill>
                <a:schemeClr val="bg1">
                  <a:lumMod val="50000"/>
                  <a:lumOff val="50000"/>
                </a:schemeClr>
              </a:solidFill>
              <a:latin typeface="Californian FB" pitchFamily="18" charset="0"/>
            </a:endParaRPr>
          </a:p>
        </p:txBody>
      </p:sp>
      <p:pic>
        <p:nvPicPr>
          <p:cNvPr id="32771" name="Picture 12" descr="C:\Documents and Settings\careytr\Local Settings\Temporary Internet Files\Content.IE5\XJDIUFW2\MP900438994[1].jpg"/>
          <p:cNvPicPr>
            <a:picLocks noChangeAspect="1" noChangeArrowheads="1"/>
          </p:cNvPicPr>
          <p:nvPr/>
        </p:nvPicPr>
        <p:blipFill>
          <a:blip r:embed="rId3" cstate="print"/>
          <a:srcRect/>
          <a:stretch>
            <a:fillRect/>
          </a:stretch>
        </p:blipFill>
        <p:spPr bwMode="auto">
          <a:xfrm>
            <a:off x="5715000" y="3962400"/>
            <a:ext cx="2244725" cy="1981200"/>
          </a:xfrm>
          <a:prstGeom prst="rect">
            <a:avLst/>
          </a:prstGeom>
          <a:noFill/>
          <a:ln w="9525">
            <a:noFill/>
            <a:miter lim="800000"/>
            <a:headEnd/>
            <a:tailEnd/>
          </a:ln>
        </p:spPr>
      </p:pic>
      <p:pic>
        <p:nvPicPr>
          <p:cNvPr id="32772" name="Picture 5"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b="1" dirty="0" smtClean="0">
                <a:solidFill>
                  <a:schemeClr val="bg1"/>
                </a:solidFill>
                <a:latin typeface="Californian FB" pitchFamily="18" charset="0"/>
              </a:rPr>
              <a:t>Mercury Poisoning</a:t>
            </a:r>
            <a:br>
              <a:rPr lang="en-US" b="1" dirty="0" smtClean="0">
                <a:solidFill>
                  <a:schemeClr val="bg1"/>
                </a:solidFill>
                <a:latin typeface="Californian FB" pitchFamily="18" charset="0"/>
              </a:rPr>
            </a:br>
            <a:r>
              <a:rPr lang="en-US" sz="4000" b="1" dirty="0" smtClean="0">
                <a:solidFill>
                  <a:schemeClr val="bg1"/>
                </a:solidFill>
                <a:latin typeface="Californian FB" pitchFamily="18" charset="0"/>
              </a:rPr>
              <a:t>Episodes &amp; Symptoms</a:t>
            </a:r>
            <a:endParaRPr lang="en-US" b="1" dirty="0">
              <a:solidFill>
                <a:schemeClr val="bg1"/>
              </a:solidFill>
              <a:latin typeface="Californian FB" pitchFamily="18" charset="0"/>
            </a:endParaRPr>
          </a:p>
        </p:txBody>
      </p:sp>
      <p:sp>
        <p:nvSpPr>
          <p:cNvPr id="3" name="Content Placeholder 2"/>
          <p:cNvSpPr>
            <a:spLocks noGrp="1"/>
          </p:cNvSpPr>
          <p:nvPr>
            <p:ph idx="1"/>
          </p:nvPr>
        </p:nvSpPr>
        <p:spPr>
          <a:xfrm>
            <a:off x="457200" y="1570038"/>
            <a:ext cx="8686800" cy="4221162"/>
          </a:xfrm>
        </p:spPr>
        <p:txBody>
          <a:bodyPr rtlCol="0">
            <a:normAutofit fontScale="70000" lnSpcReduction="20000"/>
          </a:bodyPr>
          <a:lstStyle/>
          <a:p>
            <a:pPr fontAlgn="auto">
              <a:spcAft>
                <a:spcPts val="0"/>
              </a:spcAft>
              <a:buFont typeface="Arial" pitchFamily="34" charset="0"/>
              <a:buNone/>
              <a:defRPr/>
            </a:pPr>
            <a:r>
              <a:rPr lang="en-US" b="1" dirty="0" err="1" smtClean="0">
                <a:solidFill>
                  <a:schemeClr val="bg1"/>
                </a:solidFill>
                <a:latin typeface="Californian FB" pitchFamily="18" charset="0"/>
              </a:rPr>
              <a:t>Minamata</a:t>
            </a:r>
            <a:r>
              <a:rPr lang="en-US" b="1" dirty="0" smtClean="0">
                <a:solidFill>
                  <a:schemeClr val="bg1"/>
                </a:solidFill>
                <a:latin typeface="Californian FB" pitchFamily="18" charset="0"/>
              </a:rPr>
              <a:t>, Japan, 1943-1961 </a:t>
            </a:r>
          </a:p>
          <a:p>
            <a:pPr fontAlgn="auto">
              <a:spcAft>
                <a:spcPts val="0"/>
              </a:spcAft>
              <a:buFont typeface="Arial" pitchFamily="34" charset="0"/>
              <a:buNone/>
              <a:defRPr/>
            </a:pPr>
            <a:r>
              <a:rPr lang="en-US" b="1" dirty="0" smtClean="0">
                <a:solidFill>
                  <a:schemeClr val="bg1"/>
                </a:solidFill>
                <a:latin typeface="Californian FB" pitchFamily="18" charset="0"/>
              </a:rPr>
              <a:t>     </a:t>
            </a:r>
            <a:r>
              <a:rPr lang="en-US" dirty="0" smtClean="0">
                <a:solidFill>
                  <a:schemeClr val="bg1"/>
                </a:solidFill>
                <a:latin typeface="Californian FB" pitchFamily="18" charset="0"/>
              </a:rPr>
              <a:t>Ingestion of fish from bay with mercury pollution</a:t>
            </a:r>
          </a:p>
          <a:p>
            <a:pPr fontAlgn="auto">
              <a:spcAft>
                <a:spcPts val="0"/>
              </a:spcAft>
              <a:buFont typeface="Arial" pitchFamily="34" charset="0"/>
              <a:buNone/>
              <a:defRPr/>
            </a:pPr>
            <a:endParaRPr lang="en-US" b="1" dirty="0" smtClean="0">
              <a:solidFill>
                <a:schemeClr val="bg1"/>
              </a:solidFill>
              <a:latin typeface="Californian FB" pitchFamily="18" charset="0"/>
            </a:endParaRPr>
          </a:p>
          <a:p>
            <a:pPr fontAlgn="auto">
              <a:spcAft>
                <a:spcPts val="0"/>
              </a:spcAft>
              <a:buFont typeface="Arial" pitchFamily="34" charset="0"/>
              <a:buNone/>
              <a:defRPr/>
            </a:pPr>
            <a:r>
              <a:rPr lang="en-US" b="1" dirty="0" smtClean="0">
                <a:solidFill>
                  <a:schemeClr val="bg1"/>
                </a:solidFill>
                <a:latin typeface="Californian FB" pitchFamily="18" charset="0"/>
              </a:rPr>
              <a:t>Iraq, 1961 &amp; 1971 </a:t>
            </a:r>
          </a:p>
          <a:p>
            <a:pPr fontAlgn="auto">
              <a:spcAft>
                <a:spcPts val="0"/>
              </a:spcAft>
              <a:buFont typeface="Arial" pitchFamily="34" charset="0"/>
              <a:buNone/>
              <a:defRPr/>
            </a:pPr>
            <a:r>
              <a:rPr lang="en-US" b="1" dirty="0" smtClean="0">
                <a:solidFill>
                  <a:schemeClr val="bg1"/>
                </a:solidFill>
                <a:latin typeface="Californian FB" pitchFamily="18" charset="0"/>
              </a:rPr>
              <a:t>     </a:t>
            </a:r>
            <a:r>
              <a:rPr lang="en-US" dirty="0" smtClean="0">
                <a:solidFill>
                  <a:schemeClr val="bg1"/>
                </a:solidFill>
                <a:latin typeface="Californian FB" pitchFamily="18" charset="0"/>
              </a:rPr>
              <a:t>Ingestion of </a:t>
            </a:r>
            <a:r>
              <a:rPr lang="en-US" dirty="0">
                <a:solidFill>
                  <a:schemeClr val="bg1"/>
                </a:solidFill>
                <a:latin typeface="Californian FB" pitchFamily="18" charset="0"/>
              </a:rPr>
              <a:t>m</a:t>
            </a:r>
            <a:r>
              <a:rPr lang="en-US" dirty="0" smtClean="0">
                <a:solidFill>
                  <a:schemeClr val="bg1"/>
                </a:solidFill>
                <a:latin typeface="Californian FB" pitchFamily="18" charset="0"/>
              </a:rPr>
              <a:t>ercury fungicide contaminated grain</a:t>
            </a:r>
          </a:p>
          <a:p>
            <a:pPr fontAlgn="auto">
              <a:spcAft>
                <a:spcPts val="0"/>
              </a:spcAft>
              <a:buFont typeface="Arial" pitchFamily="34" charset="0"/>
              <a:buNone/>
              <a:defRPr/>
            </a:pPr>
            <a:endParaRPr lang="en-US" b="1" dirty="0" smtClean="0">
              <a:solidFill>
                <a:schemeClr val="bg1"/>
              </a:solidFill>
              <a:latin typeface="Californian FB" pitchFamily="18" charset="0"/>
            </a:endParaRPr>
          </a:p>
          <a:p>
            <a:pPr fontAlgn="auto">
              <a:spcAft>
                <a:spcPts val="0"/>
              </a:spcAft>
              <a:buFont typeface="Arial" pitchFamily="34" charset="0"/>
              <a:buNone/>
              <a:defRPr/>
            </a:pPr>
            <a:r>
              <a:rPr lang="en-US" b="1" dirty="0" smtClean="0">
                <a:solidFill>
                  <a:schemeClr val="bg1"/>
                </a:solidFill>
                <a:latin typeface="Californian FB" pitchFamily="18" charset="0"/>
              </a:rPr>
              <a:t>Adults</a:t>
            </a:r>
          </a:p>
          <a:p>
            <a:pPr fontAlgn="auto">
              <a:spcAft>
                <a:spcPts val="0"/>
              </a:spcAft>
              <a:buFont typeface="Arial" pitchFamily="34" charset="0"/>
              <a:buNone/>
              <a:defRPr/>
            </a:pPr>
            <a:r>
              <a:rPr lang="en-US" b="1" dirty="0" smtClean="0">
                <a:solidFill>
                  <a:schemeClr val="bg1"/>
                </a:solidFill>
                <a:latin typeface="Californian FB" pitchFamily="18" charset="0"/>
              </a:rPr>
              <a:t>	</a:t>
            </a:r>
            <a:r>
              <a:rPr lang="en-US" dirty="0" smtClean="0">
                <a:solidFill>
                  <a:schemeClr val="bg1"/>
                </a:solidFill>
                <a:latin typeface="Californian FB" pitchFamily="18" charset="0"/>
              </a:rPr>
              <a:t>Ataxia, memory loss, </a:t>
            </a:r>
            <a:r>
              <a:rPr lang="en-US" dirty="0" err="1" smtClean="0">
                <a:solidFill>
                  <a:schemeClr val="bg1"/>
                </a:solidFill>
                <a:latin typeface="Californian FB" pitchFamily="18" charset="0"/>
              </a:rPr>
              <a:t>paresthesias</a:t>
            </a:r>
            <a:r>
              <a:rPr lang="en-US" dirty="0" smtClean="0">
                <a:solidFill>
                  <a:schemeClr val="bg1"/>
                </a:solidFill>
                <a:latin typeface="Californian FB" pitchFamily="18" charset="0"/>
              </a:rPr>
              <a:t>, blurred vision and hearing loss</a:t>
            </a:r>
          </a:p>
          <a:p>
            <a:pPr fontAlgn="auto">
              <a:spcAft>
                <a:spcPts val="0"/>
              </a:spcAft>
              <a:buFont typeface="Arial" pitchFamily="34" charset="0"/>
              <a:buNone/>
              <a:defRPr/>
            </a:pPr>
            <a:endParaRPr lang="en-US" b="1" dirty="0" smtClean="0">
              <a:solidFill>
                <a:schemeClr val="bg1"/>
              </a:solidFill>
              <a:latin typeface="Californian FB" pitchFamily="18" charset="0"/>
            </a:endParaRPr>
          </a:p>
          <a:p>
            <a:pPr fontAlgn="auto">
              <a:spcAft>
                <a:spcPts val="0"/>
              </a:spcAft>
              <a:buFont typeface="Arial" pitchFamily="34" charset="0"/>
              <a:buNone/>
              <a:defRPr/>
            </a:pPr>
            <a:r>
              <a:rPr lang="en-US" b="1" dirty="0" smtClean="0">
                <a:solidFill>
                  <a:schemeClr val="bg1"/>
                </a:solidFill>
                <a:latin typeface="Californian FB" pitchFamily="18" charset="0"/>
              </a:rPr>
              <a:t>Children</a:t>
            </a:r>
          </a:p>
          <a:p>
            <a:pPr fontAlgn="auto">
              <a:spcAft>
                <a:spcPts val="0"/>
              </a:spcAft>
              <a:buFont typeface="Arial" pitchFamily="34" charset="0"/>
              <a:buNone/>
              <a:defRPr/>
            </a:pPr>
            <a:r>
              <a:rPr lang="en-US" b="1" dirty="0" smtClean="0">
                <a:solidFill>
                  <a:schemeClr val="bg1"/>
                </a:solidFill>
                <a:latin typeface="Californian FB" pitchFamily="18" charset="0"/>
              </a:rPr>
              <a:t>	</a:t>
            </a:r>
            <a:r>
              <a:rPr lang="en-US" dirty="0" smtClean="0">
                <a:solidFill>
                  <a:schemeClr val="bg1"/>
                </a:solidFill>
                <a:latin typeface="Californian FB" pitchFamily="18" charset="0"/>
              </a:rPr>
              <a:t>Mental retardation, cerebral palsy, deafness blindness and dysarthria after exposure in utero   </a:t>
            </a:r>
          </a:p>
          <a:p>
            <a:pPr fontAlgn="auto">
              <a:spcAft>
                <a:spcPts val="0"/>
              </a:spcAft>
              <a:buFont typeface="Arial" pitchFamily="34" charset="0"/>
              <a:buNone/>
              <a:defRPr/>
            </a:pPr>
            <a:endParaRPr lang="en-US" b="1" dirty="0">
              <a:solidFill>
                <a:schemeClr val="bg1"/>
              </a:solidFill>
              <a:latin typeface="Californian FB" pitchFamily="18" charset="0"/>
            </a:endParaRPr>
          </a:p>
        </p:txBody>
      </p:sp>
      <p:sp>
        <p:nvSpPr>
          <p:cNvPr id="33795" name="TextBox 3"/>
          <p:cNvSpPr txBox="1">
            <a:spLocks noChangeArrowheads="1"/>
          </p:cNvSpPr>
          <p:nvPr/>
        </p:nvSpPr>
        <p:spPr bwMode="auto">
          <a:xfrm>
            <a:off x="2971800" y="5638800"/>
            <a:ext cx="5943600" cy="584200"/>
          </a:xfrm>
          <a:prstGeom prst="rect">
            <a:avLst/>
          </a:prstGeom>
          <a:noFill/>
          <a:ln w="9525">
            <a:noFill/>
            <a:miter lim="800000"/>
            <a:headEnd/>
            <a:tailEnd/>
          </a:ln>
        </p:spPr>
        <p:txBody>
          <a:bodyPr>
            <a:spAutoFit/>
          </a:bodyPr>
          <a:lstStyle/>
          <a:p>
            <a:r>
              <a:rPr lang="en-US" sz="3200" b="1">
                <a:solidFill>
                  <a:schemeClr val="bg1"/>
                </a:solidFill>
                <a:latin typeface="Californian FB" pitchFamily="18" charset="0"/>
              </a:rPr>
              <a:t>                            </a:t>
            </a:r>
            <a:r>
              <a:rPr lang="en-US" sz="2400" b="1">
                <a:solidFill>
                  <a:schemeClr val="bg1"/>
                </a:solidFill>
                <a:latin typeface="Californian FB" pitchFamily="18" charset="0"/>
              </a:rPr>
              <a:t>0.1 µg/kg-day </a:t>
            </a:r>
            <a:r>
              <a:rPr lang="en-US" b="1">
                <a:solidFill>
                  <a:schemeClr val="bg1"/>
                </a:solidFill>
                <a:latin typeface="Californian FB" pitchFamily="18" charset="0"/>
              </a:rPr>
              <a:t>(EPA 2005)</a:t>
            </a:r>
          </a:p>
        </p:txBody>
      </p:sp>
      <p:pic>
        <p:nvPicPr>
          <p:cNvPr id="33796" name="Picture 6"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fontScale="90000"/>
          </a:bodyPr>
          <a:lstStyle/>
          <a:p>
            <a:pPr fontAlgn="auto">
              <a:spcAft>
                <a:spcPts val="0"/>
              </a:spcAft>
              <a:defRPr/>
            </a:pPr>
            <a:r>
              <a:rPr lang="en-US" b="1" dirty="0" smtClean="0">
                <a:solidFill>
                  <a:schemeClr val="bg1"/>
                </a:solidFill>
                <a:latin typeface="Californian FB" pitchFamily="18" charset="0"/>
              </a:rPr>
              <a:t>Studies of Fish Eating Populations</a:t>
            </a:r>
            <a:endParaRPr lang="en-US" b="1" dirty="0">
              <a:solidFill>
                <a:schemeClr val="bg1"/>
              </a:solidFill>
              <a:latin typeface="Californian FB" pitchFamily="18" charset="0"/>
            </a:endParaRPr>
          </a:p>
        </p:txBody>
      </p:sp>
      <p:sp>
        <p:nvSpPr>
          <p:cNvPr id="3" name="Content Placeholder 2"/>
          <p:cNvSpPr>
            <a:spLocks noGrp="1"/>
          </p:cNvSpPr>
          <p:nvPr>
            <p:ph idx="1"/>
          </p:nvPr>
        </p:nvSpPr>
        <p:spPr>
          <a:xfrm>
            <a:off x="457200" y="1828800"/>
            <a:ext cx="8534400" cy="2819400"/>
          </a:xfrm>
        </p:spPr>
        <p:txBody>
          <a:bodyPr rtlCol="0">
            <a:normAutofit fontScale="85000" lnSpcReduction="10000"/>
          </a:bodyPr>
          <a:lstStyle/>
          <a:p>
            <a:pPr fontAlgn="auto">
              <a:spcAft>
                <a:spcPts val="0"/>
              </a:spcAft>
              <a:buFont typeface="Arial" pitchFamily="34" charset="0"/>
              <a:buNone/>
              <a:defRPr/>
            </a:pPr>
            <a:r>
              <a:rPr lang="en-US" b="1" dirty="0" smtClean="0">
                <a:solidFill>
                  <a:schemeClr val="bg1"/>
                </a:solidFill>
                <a:latin typeface="Californian FB" pitchFamily="18" charset="0"/>
              </a:rPr>
              <a:t>	             Seychelles</a:t>
            </a:r>
          </a:p>
          <a:p>
            <a:pPr fontAlgn="auto">
              <a:spcAft>
                <a:spcPts val="0"/>
              </a:spcAft>
              <a:buFont typeface="Arial" pitchFamily="34" charset="0"/>
              <a:buNone/>
              <a:defRPr/>
            </a:pPr>
            <a:r>
              <a:rPr lang="en-US" b="1" dirty="0" smtClean="0">
                <a:solidFill>
                  <a:schemeClr val="bg1"/>
                </a:solidFill>
                <a:latin typeface="Californian FB" pitchFamily="18" charset="0"/>
              </a:rPr>
              <a:t>	             Faroe Islands</a:t>
            </a:r>
          </a:p>
          <a:p>
            <a:pPr fontAlgn="auto">
              <a:spcAft>
                <a:spcPts val="0"/>
              </a:spcAft>
              <a:buFont typeface="Arial" pitchFamily="34" charset="0"/>
              <a:buNone/>
              <a:defRPr/>
            </a:pPr>
            <a:r>
              <a:rPr lang="en-US" b="1" dirty="0" smtClean="0">
                <a:solidFill>
                  <a:schemeClr val="bg1"/>
                </a:solidFill>
                <a:latin typeface="Californian FB" pitchFamily="18" charset="0"/>
              </a:rPr>
              <a:t>	             New Zealand</a:t>
            </a:r>
          </a:p>
          <a:p>
            <a:pPr fontAlgn="auto">
              <a:spcAft>
                <a:spcPts val="0"/>
              </a:spcAft>
              <a:buFont typeface="Arial" pitchFamily="34" charset="0"/>
              <a:buNone/>
              <a:defRPr/>
            </a:pPr>
            <a:r>
              <a:rPr lang="en-US" b="1" dirty="0" smtClean="0">
                <a:solidFill>
                  <a:schemeClr val="bg1"/>
                </a:solidFill>
                <a:latin typeface="Californian FB" pitchFamily="18" charset="0"/>
              </a:rPr>
              <a:t>		   </a:t>
            </a:r>
          </a:p>
          <a:p>
            <a:pPr fontAlgn="auto">
              <a:spcAft>
                <a:spcPts val="0"/>
              </a:spcAft>
              <a:buFont typeface="Arial" pitchFamily="34" charset="0"/>
              <a:buNone/>
              <a:defRPr/>
            </a:pPr>
            <a:r>
              <a:rPr lang="en-US" b="1" dirty="0" smtClean="0">
                <a:solidFill>
                  <a:schemeClr val="bg1"/>
                </a:solidFill>
                <a:latin typeface="Californian FB" pitchFamily="18" charset="0"/>
              </a:rPr>
              <a:t>         Decreased Performance on neuropsychological tests</a:t>
            </a:r>
          </a:p>
          <a:p>
            <a:pPr fontAlgn="auto">
              <a:spcAft>
                <a:spcPts val="0"/>
              </a:spcAft>
              <a:buFont typeface="Arial" pitchFamily="34" charset="0"/>
              <a:buNone/>
              <a:defRPr/>
            </a:pPr>
            <a:r>
              <a:rPr lang="en-US" b="1" dirty="0" smtClean="0">
                <a:solidFill>
                  <a:schemeClr val="bg1"/>
                </a:solidFill>
                <a:latin typeface="Californian FB" pitchFamily="18" charset="0"/>
              </a:rPr>
              <a:t>			</a:t>
            </a:r>
            <a:endParaRPr lang="en-US" b="1" dirty="0">
              <a:solidFill>
                <a:schemeClr val="bg1"/>
              </a:solidFill>
              <a:latin typeface="Californian FB" pitchFamily="18" charset="0"/>
            </a:endParaRPr>
          </a:p>
        </p:txBody>
      </p:sp>
      <p:sp>
        <p:nvSpPr>
          <p:cNvPr id="34819" name="TextBox 3"/>
          <p:cNvSpPr txBox="1">
            <a:spLocks noChangeArrowheads="1"/>
          </p:cNvSpPr>
          <p:nvPr/>
        </p:nvSpPr>
        <p:spPr bwMode="auto">
          <a:xfrm>
            <a:off x="3810000" y="4648200"/>
            <a:ext cx="5334000" cy="508000"/>
          </a:xfrm>
          <a:prstGeom prst="rect">
            <a:avLst/>
          </a:prstGeom>
          <a:noFill/>
          <a:ln w="9525">
            <a:noFill/>
            <a:miter lim="800000"/>
            <a:headEnd/>
            <a:tailEnd/>
          </a:ln>
        </p:spPr>
        <p:txBody>
          <a:bodyPr>
            <a:spAutoFit/>
          </a:bodyPr>
          <a:lstStyle/>
          <a:p>
            <a:r>
              <a:rPr lang="en-US" sz="2700" b="1">
                <a:solidFill>
                  <a:schemeClr val="bg1"/>
                </a:solidFill>
                <a:latin typeface="Californian FB" pitchFamily="18" charset="0"/>
              </a:rPr>
              <a:t>     0.1 µg/kg-day  (EPA 2005)</a:t>
            </a:r>
          </a:p>
        </p:txBody>
      </p:sp>
      <p:sp>
        <p:nvSpPr>
          <p:cNvPr id="34820" name="TextBox 4"/>
          <p:cNvSpPr txBox="1">
            <a:spLocks noChangeArrowheads="1"/>
          </p:cNvSpPr>
          <p:nvPr/>
        </p:nvSpPr>
        <p:spPr bwMode="auto">
          <a:xfrm>
            <a:off x="4191000" y="5257800"/>
            <a:ext cx="4495800" cy="508000"/>
          </a:xfrm>
          <a:prstGeom prst="rect">
            <a:avLst/>
          </a:prstGeom>
          <a:noFill/>
          <a:ln w="9525">
            <a:noFill/>
            <a:miter lim="800000"/>
            <a:headEnd/>
            <a:tailEnd/>
          </a:ln>
        </p:spPr>
        <p:txBody>
          <a:bodyPr>
            <a:spAutoFit/>
          </a:bodyPr>
          <a:lstStyle/>
          <a:p>
            <a:r>
              <a:rPr lang="en-US" sz="2700" b="1">
                <a:solidFill>
                  <a:schemeClr val="bg1"/>
                </a:solidFill>
                <a:latin typeface="Californian FB" pitchFamily="18" charset="0"/>
              </a:rPr>
              <a:t>1.0 PPM (FDA)</a:t>
            </a:r>
          </a:p>
        </p:txBody>
      </p:sp>
      <p:pic>
        <p:nvPicPr>
          <p:cNvPr id="34821" name="Picture 6" descr="C:\Documents and Settings\careytr\Local Settings\Temporary Internet Files\Content.IE5\NRALE8LQ\MP900399530[1].jpg"/>
          <p:cNvPicPr>
            <a:picLocks noChangeAspect="1" noChangeArrowheads="1"/>
          </p:cNvPicPr>
          <p:nvPr/>
        </p:nvPicPr>
        <p:blipFill>
          <a:blip r:embed="rId3" cstate="print"/>
          <a:srcRect/>
          <a:stretch>
            <a:fillRect/>
          </a:stretch>
        </p:blipFill>
        <p:spPr bwMode="auto">
          <a:xfrm>
            <a:off x="4876800" y="1447800"/>
            <a:ext cx="2641600" cy="2133600"/>
          </a:xfrm>
          <a:prstGeom prst="rect">
            <a:avLst/>
          </a:prstGeom>
          <a:noFill/>
          <a:ln w="9525">
            <a:noFill/>
            <a:miter lim="800000"/>
            <a:headEnd/>
            <a:tailEnd/>
          </a:ln>
        </p:spPr>
      </p:pic>
      <p:pic>
        <p:nvPicPr>
          <p:cNvPr id="34822" name="Picture 13" descr="C:\Documents and Settings\careytr\Local Settings\Temporary Internet Files\Content.IE5\N1EM293T\MP900177467[1].jpg"/>
          <p:cNvPicPr>
            <a:picLocks noChangeAspect="1" noChangeArrowheads="1"/>
          </p:cNvPicPr>
          <p:nvPr/>
        </p:nvPicPr>
        <p:blipFill>
          <a:blip r:embed="rId4" cstate="print"/>
          <a:srcRect/>
          <a:stretch>
            <a:fillRect/>
          </a:stretch>
        </p:blipFill>
        <p:spPr bwMode="auto">
          <a:xfrm>
            <a:off x="1752600" y="4343400"/>
            <a:ext cx="2309813" cy="2133600"/>
          </a:xfrm>
          <a:prstGeom prst="rect">
            <a:avLst/>
          </a:prstGeom>
          <a:noFill/>
          <a:ln w="9525">
            <a:noFill/>
            <a:miter lim="800000"/>
            <a:headEnd/>
            <a:tailEnd/>
          </a:ln>
        </p:spPr>
      </p:pic>
      <p:pic>
        <p:nvPicPr>
          <p:cNvPr id="34823" name="Picture 15" descr="C:\Documents and Settings\careytr\Local Settings\Temporary Internet Files\Content.IE5\13OE02IH\MM900186596[1].gif"/>
          <p:cNvPicPr>
            <a:picLocks noChangeAspect="1" noChangeArrowheads="1" noCrop="1"/>
          </p:cNvPicPr>
          <p:nvPr/>
        </p:nvPicPr>
        <p:blipFill>
          <a:blip r:embed="rId5" cstate="print"/>
          <a:srcRect/>
          <a:stretch>
            <a:fillRect/>
          </a:stretch>
        </p:blipFill>
        <p:spPr bwMode="auto">
          <a:xfrm>
            <a:off x="7086600" y="5105400"/>
            <a:ext cx="1066800" cy="1066800"/>
          </a:xfrm>
          <a:prstGeom prst="rect">
            <a:avLst/>
          </a:prstGeom>
          <a:noFill/>
          <a:ln w="9525">
            <a:noFill/>
            <a:miter lim="800000"/>
            <a:headEnd/>
            <a:tailEnd/>
          </a:ln>
        </p:spPr>
      </p:pic>
      <p:pic>
        <p:nvPicPr>
          <p:cNvPr id="34824" name="Picture 8" descr="CHM Wordmark horiz new gr.tiff"/>
          <p:cNvPicPr>
            <a:picLocks noChangeAspect="1"/>
          </p:cNvPicPr>
          <p:nvPr/>
        </p:nvPicPr>
        <p:blipFill>
          <a:blip r:embed="rId6" cstate="print"/>
          <a:srcRect/>
          <a:stretch>
            <a:fillRect/>
          </a:stretch>
        </p:blipFill>
        <p:spPr bwMode="auto">
          <a:xfrm>
            <a:off x="69469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457200"/>
            <a:ext cx="8229600" cy="1752600"/>
          </a:xfrm>
        </p:spPr>
        <p:txBody>
          <a:bodyPr/>
          <a:lstStyle/>
          <a:p>
            <a:r>
              <a:rPr lang="en-US" sz="2400" b="1" smtClean="0">
                <a:solidFill>
                  <a:schemeClr val="bg1"/>
                </a:solidFill>
                <a:latin typeface="Californian FB" pitchFamily="18" charset="0"/>
              </a:rPr>
              <a:t>Mercury, Fish Oils and Risk of Acute Coronary Events and Cardiovascular Disease, Coronary Heart Disease, and All Cause Mortality in Men in Eastern Finland with Hair Mercury &gt;2.03µg/g</a:t>
            </a:r>
            <a:br>
              <a:rPr lang="en-US" sz="2400" b="1" smtClean="0">
                <a:solidFill>
                  <a:schemeClr val="bg1"/>
                </a:solidFill>
                <a:latin typeface="Californian FB" pitchFamily="18" charset="0"/>
              </a:rPr>
            </a:br>
            <a:endParaRPr lang="en-US" sz="2400" b="1" smtClean="0">
              <a:solidFill>
                <a:schemeClr val="bg1"/>
              </a:solidFill>
              <a:latin typeface="Californian FB"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138880"/>
              </p:ext>
            </p:extLst>
          </p:nvPr>
        </p:nvGraphicFramePr>
        <p:xfrm>
          <a:off x="838200" y="2209800"/>
          <a:ext cx="7467599" cy="2286000"/>
        </p:xfrm>
        <a:graphic>
          <a:graphicData uri="http://schemas.openxmlformats.org/drawingml/2006/table">
            <a:tbl>
              <a:tblPr firstRow="1" bandRow="1">
                <a:tableStyleId>{5C22544A-7EE6-4342-B048-85BDC9FD1C3A}</a:tableStyleId>
              </a:tblPr>
              <a:tblGrid>
                <a:gridCol w="3200401"/>
                <a:gridCol w="1376515"/>
                <a:gridCol w="2890683"/>
              </a:tblGrid>
              <a:tr h="370840">
                <a:tc>
                  <a:txBody>
                    <a:bodyPr/>
                    <a:lstStyle/>
                    <a:p>
                      <a:endParaRPr lang="en-US" sz="2400" dirty="0">
                        <a:solidFill>
                          <a:schemeClr val="bg1"/>
                        </a:solidFill>
                        <a:latin typeface="Californian FB" pitchFamily="18" charset="0"/>
                      </a:endParaRPr>
                    </a:p>
                  </a:txBody>
                  <a:tcPr>
                    <a:solidFill>
                      <a:schemeClr val="accent1">
                        <a:alpha val="0"/>
                      </a:schemeClr>
                    </a:solidFill>
                  </a:tcPr>
                </a:tc>
                <a:tc>
                  <a:txBody>
                    <a:bodyPr/>
                    <a:lstStyle/>
                    <a:p>
                      <a:pPr algn="ctr"/>
                      <a:r>
                        <a:rPr lang="en-US" sz="2400" u="sng" dirty="0" smtClean="0">
                          <a:solidFill>
                            <a:schemeClr val="bg1"/>
                          </a:solidFill>
                          <a:latin typeface="Californian FB" pitchFamily="18" charset="0"/>
                        </a:rPr>
                        <a:t>OR</a:t>
                      </a:r>
                      <a:endParaRPr lang="en-US" sz="2400" u="sng" dirty="0">
                        <a:solidFill>
                          <a:schemeClr val="bg1"/>
                        </a:solidFill>
                        <a:latin typeface="Californian FB" pitchFamily="18" charset="0"/>
                      </a:endParaRPr>
                    </a:p>
                  </a:txBody>
                  <a:tcPr>
                    <a:solidFill>
                      <a:schemeClr val="accent1">
                        <a:alpha val="0"/>
                      </a:schemeClr>
                    </a:solidFill>
                  </a:tcPr>
                </a:tc>
                <a:tc>
                  <a:txBody>
                    <a:bodyPr/>
                    <a:lstStyle/>
                    <a:p>
                      <a:pPr algn="ctr"/>
                      <a:r>
                        <a:rPr lang="en-US" sz="2400" u="sng" dirty="0" smtClean="0">
                          <a:solidFill>
                            <a:schemeClr val="bg1"/>
                          </a:solidFill>
                          <a:latin typeface="Californian FB" pitchFamily="18" charset="0"/>
                        </a:rPr>
                        <a:t>95% CI</a:t>
                      </a:r>
                      <a:endParaRPr lang="en-US" sz="2400" u="sng" dirty="0">
                        <a:solidFill>
                          <a:schemeClr val="bg1"/>
                        </a:solidFill>
                        <a:latin typeface="Californian FB" pitchFamily="18" charset="0"/>
                      </a:endParaRPr>
                    </a:p>
                  </a:txBody>
                  <a:tcPr>
                    <a:solidFill>
                      <a:schemeClr val="accent1">
                        <a:alpha val="0"/>
                      </a:schemeClr>
                    </a:solidFill>
                  </a:tcPr>
                </a:tc>
              </a:tr>
              <a:tr h="370840">
                <a:tc>
                  <a:txBody>
                    <a:bodyPr/>
                    <a:lstStyle/>
                    <a:p>
                      <a:r>
                        <a:rPr lang="en-US" sz="2400" b="1" dirty="0" smtClean="0">
                          <a:solidFill>
                            <a:schemeClr val="bg1"/>
                          </a:solidFill>
                          <a:latin typeface="Californian FB" pitchFamily="18" charset="0"/>
                        </a:rPr>
                        <a:t>Acute Coronary Event</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1.6</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1.2-2.1</a:t>
                      </a:r>
                      <a:endParaRPr lang="en-US" sz="2400" b="1" dirty="0">
                        <a:solidFill>
                          <a:schemeClr val="bg1"/>
                        </a:solidFill>
                        <a:latin typeface="Californian FB" pitchFamily="18" charset="0"/>
                      </a:endParaRPr>
                    </a:p>
                  </a:txBody>
                  <a:tcPr/>
                </a:tc>
              </a:tr>
              <a:tr h="370840">
                <a:tc>
                  <a:txBody>
                    <a:bodyPr/>
                    <a:lstStyle/>
                    <a:p>
                      <a:r>
                        <a:rPr lang="en-US" sz="2400" b="1" dirty="0" smtClean="0">
                          <a:solidFill>
                            <a:schemeClr val="bg1"/>
                          </a:solidFill>
                          <a:latin typeface="Californian FB" pitchFamily="18" charset="0"/>
                        </a:rPr>
                        <a:t>CVD</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1.7</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1.2-2.4</a:t>
                      </a:r>
                      <a:endParaRPr lang="en-US" sz="2400" b="1" dirty="0">
                        <a:solidFill>
                          <a:schemeClr val="bg1"/>
                        </a:solidFill>
                        <a:latin typeface="Californian FB" pitchFamily="18" charset="0"/>
                      </a:endParaRPr>
                    </a:p>
                  </a:txBody>
                  <a:tcPr/>
                </a:tc>
              </a:tr>
              <a:tr h="370840">
                <a:tc>
                  <a:txBody>
                    <a:bodyPr/>
                    <a:lstStyle/>
                    <a:p>
                      <a:r>
                        <a:rPr lang="en-US" sz="2400" b="1" dirty="0" smtClean="0">
                          <a:solidFill>
                            <a:schemeClr val="bg1"/>
                          </a:solidFill>
                          <a:latin typeface="Californian FB" pitchFamily="18" charset="0"/>
                        </a:rPr>
                        <a:t>CHD</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1.6</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  0.99-2.5</a:t>
                      </a:r>
                      <a:endParaRPr lang="en-US" sz="2400" b="1" dirty="0">
                        <a:solidFill>
                          <a:schemeClr val="bg1"/>
                        </a:solidFill>
                        <a:latin typeface="Californian FB" pitchFamily="18" charset="0"/>
                      </a:endParaRPr>
                    </a:p>
                  </a:txBody>
                  <a:tcPr/>
                </a:tc>
              </a:tr>
              <a:tr h="370840">
                <a:tc>
                  <a:txBody>
                    <a:bodyPr/>
                    <a:lstStyle/>
                    <a:p>
                      <a:r>
                        <a:rPr lang="en-US" sz="2400" b="1" dirty="0" smtClean="0">
                          <a:solidFill>
                            <a:schemeClr val="bg1"/>
                          </a:solidFill>
                          <a:latin typeface="Californian FB" pitchFamily="18" charset="0"/>
                        </a:rPr>
                        <a:t>Death Any Cause</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1.4</a:t>
                      </a:r>
                      <a:endParaRPr lang="en-US" sz="2400" b="1" dirty="0">
                        <a:solidFill>
                          <a:schemeClr val="bg1"/>
                        </a:solidFill>
                        <a:latin typeface="Californian FB" pitchFamily="18" charset="0"/>
                      </a:endParaRPr>
                    </a:p>
                  </a:txBody>
                  <a:tcPr/>
                </a:tc>
                <a:tc>
                  <a:txBody>
                    <a:bodyPr/>
                    <a:lstStyle/>
                    <a:p>
                      <a:pPr algn="ctr"/>
                      <a:r>
                        <a:rPr lang="en-US" sz="2400" b="1" dirty="0" smtClean="0">
                          <a:solidFill>
                            <a:schemeClr val="bg1"/>
                          </a:solidFill>
                          <a:latin typeface="Californian FB" pitchFamily="18" charset="0"/>
                        </a:rPr>
                        <a:t>1.2-1.7</a:t>
                      </a:r>
                      <a:endParaRPr lang="en-US" sz="2400" b="1" dirty="0">
                        <a:solidFill>
                          <a:schemeClr val="bg1"/>
                        </a:solidFill>
                        <a:latin typeface="Californian FB" pitchFamily="18" charset="0"/>
                      </a:endParaRPr>
                    </a:p>
                  </a:txBody>
                  <a:tcPr/>
                </a:tc>
              </a:tr>
            </a:tbl>
          </a:graphicData>
        </a:graphic>
      </p:graphicFrame>
      <p:sp>
        <p:nvSpPr>
          <p:cNvPr id="35868" name="TextBox 4"/>
          <p:cNvSpPr txBox="1">
            <a:spLocks noChangeArrowheads="1"/>
          </p:cNvSpPr>
          <p:nvPr/>
        </p:nvSpPr>
        <p:spPr bwMode="auto">
          <a:xfrm>
            <a:off x="5181600" y="4648200"/>
            <a:ext cx="3505200" cy="461963"/>
          </a:xfrm>
          <a:prstGeom prst="rect">
            <a:avLst/>
          </a:prstGeom>
          <a:noFill/>
          <a:ln w="9525">
            <a:noFill/>
            <a:miter lim="800000"/>
            <a:headEnd/>
            <a:tailEnd/>
          </a:ln>
        </p:spPr>
        <p:txBody>
          <a:bodyPr>
            <a:spAutoFit/>
          </a:bodyPr>
          <a:lstStyle/>
          <a:p>
            <a:r>
              <a:rPr lang="en-US" sz="1200" b="1">
                <a:solidFill>
                  <a:schemeClr val="bg1"/>
                </a:solidFill>
                <a:latin typeface="Californian FB" pitchFamily="18" charset="0"/>
              </a:rPr>
              <a:t> (Arterioscler Thromb Vasc Biol 2005; 25:228-233)</a:t>
            </a:r>
            <a:br>
              <a:rPr lang="en-US" sz="1200" b="1">
                <a:solidFill>
                  <a:schemeClr val="bg1"/>
                </a:solidFill>
                <a:latin typeface="Californian FB" pitchFamily="18" charset="0"/>
              </a:rPr>
            </a:br>
            <a:endParaRPr lang="en-US" sz="1200">
              <a:latin typeface="Calibri" pitchFamily="34" charset="0"/>
            </a:endParaRPr>
          </a:p>
        </p:txBody>
      </p:sp>
      <p:pic>
        <p:nvPicPr>
          <p:cNvPr id="35869" name="Picture 5" descr="CHM Wordmark horiz new gr.tiff"/>
          <p:cNvPicPr>
            <a:picLocks noChangeAspect="1"/>
          </p:cNvPicPr>
          <p:nvPr/>
        </p:nvPicPr>
        <p:blipFill>
          <a:blip r:embed="rId3" cstate="print"/>
          <a:srcRect/>
          <a:stretch>
            <a:fillRect/>
          </a:stretch>
        </p:blipFill>
        <p:spPr bwMode="auto">
          <a:xfrm>
            <a:off x="69469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print"/>
          <a:srcRect/>
          <a:stretch>
            <a:fillRect/>
          </a:stretch>
        </p:blipFill>
        <p:spPr bwMode="auto">
          <a:xfrm>
            <a:off x="152400" y="228600"/>
            <a:ext cx="4276725" cy="2752725"/>
          </a:xfrm>
          <a:prstGeom prst="rect">
            <a:avLst/>
          </a:prstGeom>
          <a:noFill/>
          <a:ln w="9525">
            <a:noFill/>
            <a:miter lim="800000"/>
            <a:headEnd/>
            <a:tailEnd/>
          </a:ln>
        </p:spPr>
      </p:pic>
      <p:pic>
        <p:nvPicPr>
          <p:cNvPr id="36866" name="Picture 4" descr="Graphic showing how mercury becomes more concentrated as larger animals eat smaller ones"/>
          <p:cNvPicPr>
            <a:picLocks noChangeAspect="1" noChangeArrowheads="1"/>
          </p:cNvPicPr>
          <p:nvPr/>
        </p:nvPicPr>
        <p:blipFill>
          <a:blip r:embed="rId4" cstate="print"/>
          <a:srcRect/>
          <a:stretch>
            <a:fillRect/>
          </a:stretch>
        </p:blipFill>
        <p:spPr bwMode="auto">
          <a:xfrm>
            <a:off x="152400" y="2971800"/>
            <a:ext cx="4286250" cy="857250"/>
          </a:xfrm>
          <a:prstGeom prst="rect">
            <a:avLst/>
          </a:prstGeom>
          <a:noFill/>
          <a:ln w="9525">
            <a:no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a:off x="4457700" y="762000"/>
            <a:ext cx="4686300" cy="4914900"/>
          </a:xfrm>
          <a:prstGeom prst="rect">
            <a:avLst/>
          </a:prstGeom>
          <a:noFill/>
          <a:ln w="9525">
            <a:noFill/>
            <a:miter lim="800000"/>
            <a:headEnd/>
            <a:tailEnd/>
          </a:ln>
        </p:spPr>
      </p:pic>
      <p:pic>
        <p:nvPicPr>
          <p:cNvPr id="36868" name="Picture 6" descr="Graphic showing mercury emitted from power plants, wet and dry deposition into water, and bioaccumulation in fish, leading to mercury exposure for people and wildlife"/>
          <p:cNvPicPr>
            <a:picLocks noChangeAspect="1" noChangeArrowheads="1"/>
          </p:cNvPicPr>
          <p:nvPr/>
        </p:nvPicPr>
        <p:blipFill>
          <a:blip r:embed="rId6" cstate="print"/>
          <a:srcRect t="81500" r="6442"/>
          <a:stretch>
            <a:fillRect/>
          </a:stretch>
        </p:blipFill>
        <p:spPr bwMode="auto">
          <a:xfrm>
            <a:off x="1600200" y="5638800"/>
            <a:ext cx="5486400" cy="762000"/>
          </a:xfrm>
          <a:prstGeom prst="rect">
            <a:avLst/>
          </a:prstGeom>
          <a:noFill/>
          <a:ln w="9525">
            <a:noFill/>
            <a:miter lim="800000"/>
            <a:headEnd/>
            <a:tailEnd/>
          </a:ln>
        </p:spPr>
      </p:pic>
      <p:pic>
        <p:nvPicPr>
          <p:cNvPr id="36869" name="Picture 5" descr="CHM Wordmark horiz new gr.tiff"/>
          <p:cNvPicPr>
            <a:picLocks noChangeAspect="1"/>
          </p:cNvPicPr>
          <p:nvPr/>
        </p:nvPicPr>
        <p:blipFill>
          <a:blip r:embed="rId7" cstate="print"/>
          <a:srcRect/>
          <a:stretch>
            <a:fillRect/>
          </a:stretch>
        </p:blipFill>
        <p:spPr bwMode="auto">
          <a:xfrm>
            <a:off x="6946900" y="650716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Q:\PP Slides\Fish\REDOSlidesforFISHPresentation\Slide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5" descr="CHM Wordmark horiz new gr.tiff"/>
          <p:cNvPicPr>
            <a:picLocks noChangeAspect="1"/>
          </p:cNvPicPr>
          <p:nvPr/>
        </p:nvPicPr>
        <p:blipFill>
          <a:blip r:embed="rId4" cstate="print"/>
          <a:srcRect/>
          <a:stretch>
            <a:fillRect/>
          </a:stretch>
        </p:blipFill>
        <p:spPr bwMode="auto">
          <a:xfrm>
            <a:off x="69469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solidFill>
                  <a:schemeClr val="bg1"/>
                </a:solidFill>
                <a:latin typeface="Californian FB" panose="0207040306080B030204" pitchFamily="18" charset="0"/>
              </a:rPr>
              <a:t>Summary of </a:t>
            </a:r>
            <a:r>
              <a:rPr lang="en-US" sz="2800" b="1" dirty="0">
                <a:solidFill>
                  <a:schemeClr val="bg1"/>
                </a:solidFill>
                <a:latin typeface="Californian FB" panose="0207040306080B030204" pitchFamily="18" charset="0"/>
              </a:rPr>
              <a:t>T</a:t>
            </a:r>
            <a:r>
              <a:rPr lang="en-US" sz="2800" b="1" dirty="0" smtClean="0">
                <a:solidFill>
                  <a:schemeClr val="bg1"/>
                </a:solidFill>
                <a:latin typeface="Californian FB" panose="0207040306080B030204" pitchFamily="18" charset="0"/>
              </a:rPr>
              <a:t>rends in </a:t>
            </a:r>
            <a:r>
              <a:rPr lang="en-US" sz="2800" b="1" dirty="0">
                <a:solidFill>
                  <a:schemeClr val="bg1"/>
                </a:solidFill>
                <a:latin typeface="Californian FB" panose="0207040306080B030204" pitchFamily="18" charset="0"/>
              </a:rPr>
              <a:t>B</a:t>
            </a:r>
            <a:r>
              <a:rPr lang="en-US" sz="2800" b="1" dirty="0" smtClean="0">
                <a:solidFill>
                  <a:schemeClr val="bg1"/>
                </a:solidFill>
                <a:latin typeface="Californian FB" panose="0207040306080B030204" pitchFamily="18" charset="0"/>
              </a:rPr>
              <a:t>lood </a:t>
            </a:r>
            <a:r>
              <a:rPr lang="en-US" sz="2800" b="1" dirty="0">
                <a:solidFill>
                  <a:schemeClr val="bg1"/>
                </a:solidFill>
                <a:latin typeface="Californian FB" panose="0207040306080B030204" pitchFamily="18" charset="0"/>
              </a:rPr>
              <a:t>M</a:t>
            </a:r>
            <a:r>
              <a:rPr lang="en-US" sz="2800" b="1" dirty="0" smtClean="0">
                <a:solidFill>
                  <a:schemeClr val="bg1"/>
                </a:solidFill>
                <a:latin typeface="Californian FB" panose="0207040306080B030204" pitchFamily="18" charset="0"/>
              </a:rPr>
              <a:t>ethyl </a:t>
            </a:r>
            <a:r>
              <a:rPr lang="en-US" sz="2800" b="1" dirty="0">
                <a:solidFill>
                  <a:schemeClr val="bg1"/>
                </a:solidFill>
                <a:latin typeface="Californian FB" panose="0207040306080B030204" pitchFamily="18" charset="0"/>
              </a:rPr>
              <a:t>M</a:t>
            </a:r>
            <a:r>
              <a:rPr lang="en-US" sz="2800" b="1" dirty="0" smtClean="0">
                <a:solidFill>
                  <a:schemeClr val="bg1"/>
                </a:solidFill>
                <a:latin typeface="Californian FB" panose="0207040306080B030204" pitchFamily="18" charset="0"/>
              </a:rPr>
              <a:t>ercury (MeHg) and Fish </a:t>
            </a:r>
            <a:r>
              <a:rPr lang="en-US" sz="2800" b="1" dirty="0">
                <a:solidFill>
                  <a:schemeClr val="bg1"/>
                </a:solidFill>
                <a:latin typeface="Californian FB" panose="0207040306080B030204" pitchFamily="18" charset="0"/>
              </a:rPr>
              <a:t>C</a:t>
            </a:r>
            <a:r>
              <a:rPr lang="en-US" sz="2800" b="1" dirty="0" smtClean="0">
                <a:solidFill>
                  <a:schemeClr val="bg1"/>
                </a:solidFill>
                <a:latin typeface="Californian FB" panose="0207040306080B030204" pitchFamily="18" charset="0"/>
              </a:rPr>
              <a:t>onsumption, Women </a:t>
            </a:r>
            <a:br>
              <a:rPr lang="en-US" sz="2800" b="1" dirty="0" smtClean="0">
                <a:solidFill>
                  <a:schemeClr val="bg1"/>
                </a:solidFill>
                <a:latin typeface="Californian FB" panose="0207040306080B030204" pitchFamily="18" charset="0"/>
              </a:rPr>
            </a:br>
            <a:r>
              <a:rPr lang="en-US" sz="2800" b="1" dirty="0" smtClean="0">
                <a:solidFill>
                  <a:schemeClr val="bg1"/>
                </a:solidFill>
                <a:latin typeface="Californian FB" panose="0207040306080B030204" pitchFamily="18" charset="0"/>
              </a:rPr>
              <a:t>Aged 16-49 years, NHANES 1999-2010</a:t>
            </a:r>
            <a:endParaRPr lang="en-US" sz="2800" b="1" dirty="0">
              <a:solidFill>
                <a:schemeClr val="bg1"/>
              </a:solidFill>
              <a:latin typeface="Californian FB" panose="0207040306080B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26748"/>
              </p:ext>
            </p:extLst>
          </p:nvPr>
        </p:nvGraphicFramePr>
        <p:xfrm>
          <a:off x="228600" y="2133600"/>
          <a:ext cx="8732521" cy="3214879"/>
        </p:xfrm>
        <a:graphic>
          <a:graphicData uri="http://schemas.openxmlformats.org/drawingml/2006/table">
            <a:tbl>
              <a:tblPr firstRow="1" bandRow="1">
                <a:tableStyleId>{5940675A-B579-460E-94D1-54222C63F5DA}</a:tableStyleId>
              </a:tblPr>
              <a:tblGrid>
                <a:gridCol w="1358660"/>
                <a:gridCol w="1447800"/>
                <a:gridCol w="1460740"/>
                <a:gridCol w="2227416"/>
                <a:gridCol w="2237905"/>
              </a:tblGrid>
              <a:tr h="776479">
                <a:tc>
                  <a:txBody>
                    <a:bodyPr/>
                    <a:lstStyle/>
                    <a:p>
                      <a:r>
                        <a:rPr lang="en-US" sz="1400" b="1" dirty="0" smtClean="0">
                          <a:solidFill>
                            <a:schemeClr val="bg1"/>
                          </a:solidFill>
                          <a:latin typeface="Californian FB" panose="0207040306080B030204" pitchFamily="18" charset="0"/>
                        </a:rPr>
                        <a:t>NHANES </a:t>
                      </a:r>
                    </a:p>
                    <a:p>
                      <a:r>
                        <a:rPr lang="en-US" sz="1400" b="1" dirty="0" smtClean="0">
                          <a:solidFill>
                            <a:schemeClr val="bg1"/>
                          </a:solidFill>
                          <a:latin typeface="Californian FB" panose="0207040306080B030204" pitchFamily="18" charset="0"/>
                        </a:rPr>
                        <a:t>Survey</a:t>
                      </a:r>
                    </a:p>
                    <a:p>
                      <a:r>
                        <a:rPr lang="en-US" sz="1400" b="1" dirty="0" smtClean="0">
                          <a:solidFill>
                            <a:schemeClr val="bg1"/>
                          </a:solidFill>
                          <a:latin typeface="Californian FB" panose="0207040306080B030204" pitchFamily="18" charset="0"/>
                        </a:rPr>
                        <a:t>Years</a:t>
                      </a:r>
                      <a:endParaRPr lang="en-US" sz="1400" b="1" dirty="0">
                        <a:solidFill>
                          <a:schemeClr val="bg1"/>
                        </a:solidFill>
                        <a:latin typeface="Californian FB" panose="0207040306080B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smtClean="0">
                          <a:solidFill>
                            <a:schemeClr val="bg1"/>
                          </a:solidFill>
                          <a:latin typeface="Californian FB" panose="0207040306080B030204" pitchFamily="18" charset="0"/>
                        </a:rPr>
                        <a:t>Blood </a:t>
                      </a:r>
                      <a:r>
                        <a:rPr lang="en-US" sz="1400" b="1" dirty="0" err="1" smtClean="0">
                          <a:solidFill>
                            <a:schemeClr val="bg1"/>
                          </a:solidFill>
                          <a:latin typeface="Californian FB" panose="0207040306080B030204" pitchFamily="18" charset="0"/>
                        </a:rPr>
                        <a:t>MeHg</a:t>
                      </a:r>
                      <a:r>
                        <a:rPr lang="en-US" sz="1400" b="1" dirty="0" smtClean="0">
                          <a:solidFill>
                            <a:schemeClr val="bg1"/>
                          </a:solidFill>
                          <a:latin typeface="Californian FB" panose="0207040306080B030204" pitchFamily="18" charset="0"/>
                        </a:rPr>
                        <a:t> </a:t>
                      </a:r>
                    </a:p>
                    <a:p>
                      <a:r>
                        <a:rPr lang="en-US" sz="1400" b="1" dirty="0" smtClean="0">
                          <a:solidFill>
                            <a:schemeClr val="bg1"/>
                          </a:solidFill>
                          <a:latin typeface="Californian FB" panose="0207040306080B030204" pitchFamily="18" charset="0"/>
                        </a:rPr>
                        <a:t>Mean µg/L(95%</a:t>
                      </a:r>
                      <a:r>
                        <a:rPr lang="en-US" sz="1400" b="1" baseline="0" dirty="0" smtClean="0">
                          <a:solidFill>
                            <a:schemeClr val="bg1"/>
                          </a:solidFill>
                          <a:latin typeface="Californian FB" panose="0207040306080B030204" pitchFamily="18" charset="0"/>
                        </a:rPr>
                        <a:t>CI)</a:t>
                      </a:r>
                      <a:endParaRPr lang="en-US" sz="1400" b="1" dirty="0">
                        <a:solidFill>
                          <a:schemeClr val="bg1"/>
                        </a:solidFill>
                        <a:latin typeface="Californian FB" panose="0207040306080B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smtClean="0">
                          <a:solidFill>
                            <a:schemeClr val="bg1"/>
                          </a:solidFill>
                          <a:latin typeface="Californian FB" panose="0207040306080B030204" pitchFamily="18" charset="0"/>
                        </a:rPr>
                        <a:t>Fish eaten</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in 30 days</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Mean </a:t>
                      </a:r>
                      <a:r>
                        <a:rPr lang="en-US" sz="1400" b="1" dirty="0" err="1" smtClean="0">
                          <a:solidFill>
                            <a:schemeClr val="bg1"/>
                          </a:solidFill>
                          <a:latin typeface="Californian FB" panose="0207040306080B030204" pitchFamily="18" charset="0"/>
                        </a:rPr>
                        <a:t>gms</a:t>
                      </a:r>
                      <a:r>
                        <a:rPr lang="en-US" sz="1400" b="1" dirty="0" smtClean="0">
                          <a:solidFill>
                            <a:schemeClr val="bg1"/>
                          </a:solidFill>
                          <a:latin typeface="Californian FB" panose="0207040306080B030204" pitchFamily="18" charset="0"/>
                        </a:rPr>
                        <a:t> (95% CI)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alifornian FB" panose="0207040306080B030204" pitchFamily="18" charset="0"/>
                        </a:rPr>
                        <a:t>Blood MeHg for women who</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ate fish 0 times in 30 days</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Mean µg/L</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(95% CI)</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smtClean="0">
                          <a:solidFill>
                            <a:schemeClr val="bg1"/>
                          </a:solidFill>
                          <a:latin typeface="Californian FB" panose="0207040306080B030204" pitchFamily="18" charset="0"/>
                        </a:rPr>
                        <a:t>Blood MeHg for women who ate fish 6+ times in 30 days</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Mean µg/L</a:t>
                      </a:r>
                      <a:r>
                        <a:rPr lang="en-US" sz="1400" b="1" baseline="0" dirty="0" smtClean="0">
                          <a:solidFill>
                            <a:schemeClr val="bg1"/>
                          </a:solidFill>
                          <a:latin typeface="Californian FB" panose="0207040306080B030204" pitchFamily="18" charset="0"/>
                        </a:rPr>
                        <a:t> </a:t>
                      </a:r>
                      <a:r>
                        <a:rPr lang="en-US" sz="1400" b="1" dirty="0" smtClean="0">
                          <a:solidFill>
                            <a:schemeClr val="bg1"/>
                          </a:solidFill>
                          <a:latin typeface="Californian FB" panose="0207040306080B030204" pitchFamily="18" charset="0"/>
                        </a:rPr>
                        <a:t>(95% CI)</a:t>
                      </a:r>
                    </a:p>
                  </a:txBody>
                  <a:tcPr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720">
                <a:tc>
                  <a:txBody>
                    <a:bodyPr/>
                    <a:lstStyle/>
                    <a:p>
                      <a:r>
                        <a:rPr lang="en-US" sz="1400" b="1" dirty="0" smtClean="0">
                          <a:solidFill>
                            <a:schemeClr val="bg1"/>
                          </a:solidFill>
                          <a:latin typeface="Californian FB" panose="0207040306080B030204" pitchFamily="18" charset="0"/>
                        </a:rPr>
                        <a:t>1999-2000</a:t>
                      </a:r>
                    </a:p>
                    <a:p>
                      <a:endParaRPr lang="en-US" sz="1400" b="1" dirty="0" smtClean="0">
                        <a:solidFill>
                          <a:schemeClr val="bg1"/>
                        </a:solidFill>
                        <a:latin typeface="Californian FB" panose="0207040306080B030204" pitchFamily="18" charset="0"/>
                      </a:endParaRPr>
                    </a:p>
                    <a:p>
                      <a:r>
                        <a:rPr lang="en-US" sz="1400" b="1" dirty="0" smtClean="0">
                          <a:solidFill>
                            <a:schemeClr val="bg1"/>
                          </a:solidFill>
                          <a:latin typeface="Californian FB" panose="0207040306080B030204" pitchFamily="18" charset="0"/>
                        </a:rPr>
                        <a:t>2001-2002</a:t>
                      </a:r>
                    </a:p>
                    <a:p>
                      <a:endParaRPr lang="en-US" sz="1400" b="1" dirty="0" smtClean="0">
                        <a:solidFill>
                          <a:schemeClr val="bg1"/>
                        </a:solidFill>
                        <a:latin typeface="Californian FB" panose="0207040306080B030204" pitchFamily="18" charset="0"/>
                      </a:endParaRPr>
                    </a:p>
                    <a:p>
                      <a:r>
                        <a:rPr lang="en-US" sz="1400" b="1" dirty="0" smtClean="0">
                          <a:solidFill>
                            <a:schemeClr val="bg1"/>
                          </a:solidFill>
                          <a:latin typeface="Californian FB" panose="0207040306080B030204" pitchFamily="18" charset="0"/>
                        </a:rPr>
                        <a:t>2003-2004</a:t>
                      </a:r>
                    </a:p>
                    <a:p>
                      <a:endParaRPr lang="en-US" sz="1400" b="1" dirty="0" smtClean="0">
                        <a:solidFill>
                          <a:schemeClr val="bg1"/>
                        </a:solidFill>
                        <a:latin typeface="Californian FB" panose="0207040306080B030204" pitchFamily="18" charset="0"/>
                      </a:endParaRPr>
                    </a:p>
                    <a:p>
                      <a:r>
                        <a:rPr lang="en-US" sz="1400" b="1" dirty="0" smtClean="0">
                          <a:solidFill>
                            <a:schemeClr val="bg1"/>
                          </a:solidFill>
                          <a:latin typeface="Californian FB" panose="0207040306080B030204" pitchFamily="18" charset="0"/>
                        </a:rPr>
                        <a:t>2005-2006</a:t>
                      </a:r>
                    </a:p>
                    <a:p>
                      <a:endParaRPr lang="en-US" sz="1400" b="1" dirty="0" smtClean="0">
                        <a:solidFill>
                          <a:schemeClr val="bg1"/>
                        </a:solidFill>
                        <a:latin typeface="Californian FB" panose="0207040306080B030204" pitchFamily="18" charset="0"/>
                      </a:endParaRPr>
                    </a:p>
                    <a:p>
                      <a:r>
                        <a:rPr lang="en-US" sz="1400" b="1" dirty="0" smtClean="0">
                          <a:solidFill>
                            <a:schemeClr val="bg1"/>
                          </a:solidFill>
                          <a:latin typeface="Californian FB" panose="0207040306080B030204" pitchFamily="18" charset="0"/>
                        </a:rPr>
                        <a:t>2007-2008</a:t>
                      </a:r>
                    </a:p>
                    <a:p>
                      <a:endParaRPr lang="en-US" sz="1400" b="1" dirty="0" smtClean="0">
                        <a:solidFill>
                          <a:schemeClr val="bg1"/>
                        </a:solidFill>
                        <a:latin typeface="Californian FB" panose="0207040306080B030204" pitchFamily="18" charset="0"/>
                      </a:endParaRPr>
                    </a:p>
                    <a:p>
                      <a:r>
                        <a:rPr lang="en-US" sz="1400" b="1" dirty="0" smtClean="0">
                          <a:solidFill>
                            <a:schemeClr val="bg1"/>
                          </a:solidFill>
                          <a:latin typeface="Californian FB" panose="0207040306080B030204" pitchFamily="18" charset="0"/>
                        </a:rPr>
                        <a:t>2009-2010</a:t>
                      </a:r>
                      <a:endParaRPr lang="en-US" sz="1400" b="1" dirty="0">
                        <a:solidFill>
                          <a:schemeClr val="bg1"/>
                        </a:solidFill>
                        <a:latin typeface="Californian FB" panose="0207040306080B0302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solidFill>
                            <a:schemeClr val="bg1"/>
                          </a:solidFill>
                          <a:latin typeface="Californian FB" panose="0207040306080B030204" pitchFamily="18" charset="0"/>
                        </a:rPr>
                        <a:t>0.94  (0.74,1.19)</a:t>
                      </a:r>
                    </a:p>
                    <a:p>
                      <a:pPr algn="ctr"/>
                      <a:endParaRPr lang="en-US" sz="1400" b="1" dirty="0" smtClean="0">
                        <a:solidFill>
                          <a:schemeClr val="bg1"/>
                        </a:solidFill>
                        <a:latin typeface="Californian FB" panose="0207040306080B030204" pitchFamily="18" charset="0"/>
                      </a:endParaRPr>
                    </a:p>
                    <a:p>
                      <a:pPr algn="ctr"/>
                      <a:r>
                        <a:rPr lang="en-US" sz="1400" b="1" dirty="0" smtClean="0">
                          <a:solidFill>
                            <a:schemeClr val="bg1"/>
                          </a:solidFill>
                          <a:latin typeface="Californian FB" panose="0207040306080B030204" pitchFamily="18" charset="0"/>
                        </a:rPr>
                        <a:t>0.71  (0.57,0.90)</a:t>
                      </a:r>
                    </a:p>
                    <a:p>
                      <a:pPr algn="ctr"/>
                      <a:endParaRPr lang="en-US" sz="1400" b="1" dirty="0" smtClean="0">
                        <a:solidFill>
                          <a:schemeClr val="bg1"/>
                        </a:solidFill>
                        <a:latin typeface="Californian FB" panose="0207040306080B030204" pitchFamily="18" charset="0"/>
                      </a:endParaRPr>
                    </a:p>
                    <a:p>
                      <a:pPr algn="ctr"/>
                      <a:r>
                        <a:rPr lang="en-US" sz="1400" b="1" dirty="0" smtClean="0">
                          <a:solidFill>
                            <a:schemeClr val="bg1"/>
                          </a:solidFill>
                          <a:latin typeface="Californian FB" panose="0207040306080B030204" pitchFamily="18" charset="0"/>
                        </a:rPr>
                        <a:t>0.56  (0.40,0.78)</a:t>
                      </a:r>
                    </a:p>
                    <a:p>
                      <a:pPr algn="ctr"/>
                      <a:endParaRPr lang="en-US" sz="1400" b="1" dirty="0" smtClean="0">
                        <a:solidFill>
                          <a:schemeClr val="bg1"/>
                        </a:solidFill>
                        <a:latin typeface="Californian FB" panose="0207040306080B030204" pitchFamily="18" charset="0"/>
                      </a:endParaRPr>
                    </a:p>
                    <a:p>
                      <a:pPr algn="ctr"/>
                      <a:r>
                        <a:rPr lang="en-US" sz="1400" b="1" dirty="0" smtClean="0">
                          <a:solidFill>
                            <a:schemeClr val="bg1"/>
                          </a:solidFill>
                          <a:latin typeface="Californian FB" panose="0207040306080B030204" pitchFamily="18" charset="0"/>
                        </a:rPr>
                        <a:t>0.60  (0.44,0.82)</a:t>
                      </a:r>
                    </a:p>
                    <a:p>
                      <a:pPr algn="ctr"/>
                      <a:endParaRPr lang="en-US" sz="1400" b="1" dirty="0" smtClean="0">
                        <a:solidFill>
                          <a:schemeClr val="bg1"/>
                        </a:solidFill>
                        <a:latin typeface="Californian FB" panose="0207040306080B030204" pitchFamily="18" charset="0"/>
                      </a:endParaRPr>
                    </a:p>
                    <a:p>
                      <a:pPr algn="ctr"/>
                      <a:r>
                        <a:rPr lang="en-US" sz="1400" b="1" dirty="0" smtClean="0">
                          <a:solidFill>
                            <a:schemeClr val="bg1"/>
                          </a:solidFill>
                          <a:latin typeface="Californian FB" panose="0207040306080B030204" pitchFamily="18" charset="0"/>
                        </a:rPr>
                        <a:t>0.55  (0.40,0.75)</a:t>
                      </a:r>
                    </a:p>
                    <a:p>
                      <a:pPr algn="ctr"/>
                      <a:endParaRPr lang="en-US" sz="1400" b="1" dirty="0" smtClean="0">
                        <a:solidFill>
                          <a:schemeClr val="bg1"/>
                        </a:solidFill>
                        <a:latin typeface="Californian FB" panose="0207040306080B030204" pitchFamily="18" charset="0"/>
                      </a:endParaRPr>
                    </a:p>
                    <a:p>
                      <a:pPr algn="ctr"/>
                      <a:r>
                        <a:rPr lang="en-US" sz="1400" b="1" dirty="0" smtClean="0">
                          <a:solidFill>
                            <a:schemeClr val="bg1"/>
                          </a:solidFill>
                          <a:latin typeface="Californian FB" panose="0207040306080B030204" pitchFamily="18" charset="0"/>
                        </a:rPr>
                        <a:t>0.69  (0.56,0.86)</a:t>
                      </a:r>
                      <a:endParaRPr lang="en-US" sz="1400" b="1" dirty="0">
                        <a:solidFill>
                          <a:schemeClr val="bg1"/>
                        </a:solidFill>
                        <a:latin typeface="Californian FB" panose="0207040306080B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b="1" dirty="0" smtClean="0">
                          <a:solidFill>
                            <a:schemeClr val="bg1"/>
                          </a:solidFill>
                          <a:latin typeface="Californian FB" panose="0207040306080B030204" pitchFamily="18" charset="0"/>
                        </a:rPr>
                        <a:t>255 (213, 296)</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311 (275, 346)</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270 (235, 305)</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323 (277, 368)</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259 (229, 290)</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309 (</a:t>
                      </a:r>
                      <a:r>
                        <a:rPr lang="en-US" sz="1400" b="1" smtClean="0">
                          <a:solidFill>
                            <a:schemeClr val="bg1"/>
                          </a:solidFill>
                          <a:latin typeface="Californian FB" panose="0207040306080B030204" pitchFamily="18" charset="0"/>
                        </a:rPr>
                        <a:t>269, 348</a:t>
                      </a:r>
                      <a:r>
                        <a:rPr lang="en-US" sz="1400" b="1" dirty="0" smtClean="0">
                          <a:solidFill>
                            <a:schemeClr val="bg1"/>
                          </a:solidFill>
                          <a:latin typeface="Californian FB" panose="0207040306080B030204" pitchFamily="18" charset="0"/>
                        </a:rPr>
                        <a:t>)</a:t>
                      </a:r>
                      <a:endParaRPr lang="en-US" sz="1400" b="1" dirty="0">
                        <a:solidFill>
                          <a:schemeClr val="bg1"/>
                        </a:solidFill>
                        <a:latin typeface="Californian FB" panose="0207040306080B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b="1" dirty="0" smtClean="0">
                          <a:solidFill>
                            <a:schemeClr val="bg1"/>
                          </a:solidFill>
                          <a:latin typeface="Californian FB" panose="0207040306080B030204" pitchFamily="18" charset="0"/>
                        </a:rPr>
                        <a:t>0.61   (0.50,0.72)</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0.43   (0.33,0.54)</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0.38   (0.27,0.50)</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0.37   (0.25,0.48)</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0.36   (0.25,0.47)</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0.50   (0.40,0.60)</a:t>
                      </a:r>
                      <a:endParaRPr lang="en-US" sz="1400" b="1" dirty="0">
                        <a:solidFill>
                          <a:schemeClr val="bg1"/>
                        </a:solidFill>
                        <a:latin typeface="Californian FB" panose="0207040306080B0302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400" b="1" dirty="0" smtClean="0">
                          <a:solidFill>
                            <a:schemeClr val="bg1"/>
                          </a:solidFill>
                          <a:latin typeface="Californian FB" panose="0207040306080B030204" pitchFamily="18" charset="0"/>
                        </a:rPr>
                        <a:t>3.36    (2.76,3.97)</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2.34    (1.92,2.75)</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2.07    (1.68,2.46)</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1.84    (1.61,2.08)</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1.95    (1.54,2.37)</a:t>
                      </a:r>
                    </a:p>
                    <a:p>
                      <a:pPr algn="l"/>
                      <a:endParaRPr lang="en-US" sz="1400" b="1" dirty="0" smtClean="0">
                        <a:solidFill>
                          <a:schemeClr val="bg1"/>
                        </a:solidFill>
                        <a:latin typeface="Californian FB" panose="0207040306080B030204" pitchFamily="18" charset="0"/>
                      </a:endParaRPr>
                    </a:p>
                    <a:p>
                      <a:pPr algn="l"/>
                      <a:r>
                        <a:rPr lang="en-US" sz="1400" b="1" dirty="0" smtClean="0">
                          <a:solidFill>
                            <a:schemeClr val="bg1"/>
                          </a:solidFill>
                          <a:latin typeface="Californian FB" panose="0207040306080B030204" pitchFamily="18" charset="0"/>
                        </a:rPr>
                        <a:t>2.11    (1.87,2.35)</a:t>
                      </a:r>
                      <a:endParaRPr lang="en-US" sz="1400" b="1" dirty="0">
                        <a:solidFill>
                          <a:schemeClr val="bg1"/>
                        </a:solidFill>
                        <a:latin typeface="Californian FB" panose="0207040306080B0302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TextBox 4"/>
          <p:cNvSpPr txBox="1"/>
          <p:nvPr/>
        </p:nvSpPr>
        <p:spPr>
          <a:xfrm>
            <a:off x="4572000" y="5638800"/>
            <a:ext cx="4343400" cy="307777"/>
          </a:xfrm>
          <a:prstGeom prst="rect">
            <a:avLst/>
          </a:prstGeom>
          <a:noFill/>
        </p:spPr>
        <p:txBody>
          <a:bodyPr wrap="square" rtlCol="0">
            <a:spAutoFit/>
          </a:bodyPr>
          <a:lstStyle/>
          <a:p>
            <a:r>
              <a:rPr lang="en-US" sz="1400" b="1" dirty="0" smtClean="0">
                <a:solidFill>
                  <a:schemeClr val="bg1"/>
                </a:solidFill>
                <a:latin typeface="Californian FB" panose="0207040306080B030204" pitchFamily="18" charset="0"/>
              </a:rPr>
              <a:t>(Adapted from EPA-823-R-13-002, July 2013)</a:t>
            </a:r>
            <a:endParaRPr lang="en-US" sz="1400" b="1"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3619034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295400"/>
          <a:ext cx="7772399" cy="2845824"/>
        </p:xfrm>
        <a:graphic>
          <a:graphicData uri="http://schemas.openxmlformats.org/drawingml/2006/table">
            <a:tbl>
              <a:tblPr>
                <a:effectLst/>
              </a:tblPr>
              <a:tblGrid>
                <a:gridCol w="4071257"/>
                <a:gridCol w="1872343"/>
                <a:gridCol w="1828799"/>
              </a:tblGrid>
              <a:tr h="921352">
                <a:tc>
                  <a:txBody>
                    <a:bodyPr/>
                    <a:lstStyle/>
                    <a:p>
                      <a:pPr marL="0" marR="0">
                        <a:lnSpc>
                          <a:spcPts val="1500"/>
                        </a:lnSpc>
                        <a:spcBef>
                          <a:spcPts val="0"/>
                        </a:spcBef>
                        <a:spcAft>
                          <a:spcPts val="1000"/>
                        </a:spcAft>
                      </a:pPr>
                      <a:r>
                        <a:rPr lang="en-US" sz="1800" b="1" dirty="0">
                          <a:solidFill>
                            <a:schemeClr val="bg1"/>
                          </a:solidFill>
                          <a:latin typeface="Californian FB" pitchFamily="18" charset="0"/>
                          <a:ea typeface="Times New Roman"/>
                          <a:cs typeface="Times New Roman"/>
                        </a:rPr>
                        <a:t> </a:t>
                      </a:r>
                      <a:endParaRPr lang="en-US" sz="18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noFill/>
                  </a:tcPr>
                </a:tc>
                <a:tc>
                  <a:txBody>
                    <a:bodyPr/>
                    <a:lstStyle/>
                    <a:p>
                      <a:pPr marL="0" marR="0">
                        <a:lnSpc>
                          <a:spcPct val="100000"/>
                        </a:lnSpc>
                        <a:spcBef>
                          <a:spcPts val="600"/>
                        </a:spcBef>
                        <a:spcAft>
                          <a:spcPts val="0"/>
                        </a:spcAft>
                      </a:pPr>
                      <a:r>
                        <a:rPr lang="en-US" sz="2000" b="1" spc="0" dirty="0">
                          <a:solidFill>
                            <a:schemeClr val="bg1"/>
                          </a:solidFill>
                          <a:effectLst/>
                          <a:latin typeface="Californian FB" pitchFamily="18" charset="0"/>
                          <a:ea typeface="Times New Roman"/>
                          <a:cs typeface="Times New Roman"/>
                        </a:rPr>
                        <a:t>Omega-3 fatty </a:t>
                      </a:r>
                      <a:r>
                        <a:rPr lang="en-US" sz="2000" b="1" spc="0" dirty="0" smtClean="0">
                          <a:solidFill>
                            <a:schemeClr val="bg1"/>
                          </a:solidFill>
                          <a:effectLst/>
                          <a:latin typeface="Californian FB" pitchFamily="18" charset="0"/>
                          <a:ea typeface="Times New Roman"/>
                          <a:cs typeface="Times New Roman"/>
                        </a:rPr>
                        <a:t>acids</a:t>
                      </a:r>
                      <a:r>
                        <a:rPr lang="en-US" sz="2000" b="1" spc="0" baseline="0" dirty="0" smtClean="0">
                          <a:solidFill>
                            <a:schemeClr val="bg1"/>
                          </a:solidFill>
                          <a:effectLst/>
                          <a:latin typeface="Californian FB" pitchFamily="18" charset="0"/>
                          <a:ea typeface="Times New Roman"/>
                          <a:cs typeface="Times New Roman"/>
                        </a:rPr>
                        <a:t> </a:t>
                      </a:r>
                      <a:r>
                        <a:rPr lang="en-US" sz="2000" b="1" spc="0" dirty="0" smtClean="0">
                          <a:solidFill>
                            <a:schemeClr val="bg1"/>
                          </a:solidFill>
                          <a:effectLst/>
                          <a:latin typeface="Californian FB" pitchFamily="18" charset="0"/>
                          <a:ea typeface="Times New Roman"/>
                          <a:cs typeface="Times New Roman"/>
                        </a:rPr>
                        <a:t>(grams per </a:t>
                      </a:r>
                      <a:r>
                        <a:rPr lang="en-US" sz="2000" b="1" spc="0" dirty="0">
                          <a:solidFill>
                            <a:schemeClr val="bg1"/>
                          </a:solidFill>
                          <a:effectLst/>
                          <a:latin typeface="Californian FB" pitchFamily="18" charset="0"/>
                          <a:ea typeface="Times New Roman"/>
                          <a:cs typeface="Times New Roman"/>
                        </a:rPr>
                        <a:t>3-oz. </a:t>
                      </a:r>
                      <a:r>
                        <a:rPr lang="en-US" sz="2000" b="1" spc="0" dirty="0" smtClean="0">
                          <a:solidFill>
                            <a:schemeClr val="bg1"/>
                          </a:solidFill>
                          <a:effectLst/>
                          <a:latin typeface="Californian FB" pitchFamily="18" charset="0"/>
                          <a:ea typeface="Times New Roman"/>
                          <a:cs typeface="Times New Roman"/>
                        </a:rPr>
                        <a:t>serving</a:t>
                      </a:r>
                      <a:r>
                        <a:rPr lang="en-US" sz="2000" b="1" spc="0" dirty="0">
                          <a:solidFill>
                            <a:schemeClr val="bg1"/>
                          </a:solidFill>
                          <a:effectLst/>
                          <a:latin typeface="Californian FB" pitchFamily="18" charset="0"/>
                          <a:ea typeface="Times New Roman"/>
                          <a:cs typeface="Times New Roman"/>
                        </a:rPr>
                        <a:t>)</a:t>
                      </a:r>
                      <a:endParaRPr lang="en-US" sz="2000" b="1" spc="0" dirty="0">
                        <a:solidFill>
                          <a:schemeClr val="bg1"/>
                        </a:solidFill>
                        <a:effectLst/>
                        <a:latin typeface="Californian FB" pitchFamily="18" charset="0"/>
                        <a:ea typeface="Calibri"/>
                        <a:cs typeface="Times New Roman"/>
                      </a:endParaRPr>
                    </a:p>
                  </a:txBody>
                  <a:tcPr marL="0" marR="0" marT="0" marB="0">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0" marR="0" algn="ctr">
                        <a:lnSpc>
                          <a:spcPct val="100000"/>
                        </a:lnSpc>
                        <a:spcBef>
                          <a:spcPts val="0"/>
                        </a:spcBef>
                        <a:spcAft>
                          <a:spcPts val="0"/>
                        </a:spcAft>
                      </a:pPr>
                      <a:r>
                        <a:rPr lang="en-US" b="1" dirty="0" smtClean="0">
                          <a:solidFill>
                            <a:schemeClr val="bg1"/>
                          </a:solidFill>
                          <a:latin typeface="Californian FB" pitchFamily="18" charset="0"/>
                        </a:rPr>
                        <a:t> Mean mercury </a:t>
                      </a:r>
                      <a:r>
                        <a:rPr lang="en-US" b="1" dirty="0">
                          <a:solidFill>
                            <a:schemeClr val="bg1"/>
                          </a:solidFill>
                          <a:latin typeface="Californian FB" pitchFamily="18" charset="0"/>
                        </a:rPr>
                        <a:t>level in parts per </a:t>
                      </a:r>
                      <a:endParaRPr lang="en-US" b="1" dirty="0" smtClean="0">
                        <a:solidFill>
                          <a:schemeClr val="bg1"/>
                        </a:solidFill>
                        <a:latin typeface="Californian FB" pitchFamily="18" charset="0"/>
                      </a:endParaRPr>
                    </a:p>
                    <a:p>
                      <a:pPr marL="0" marR="0" algn="ctr">
                        <a:lnSpc>
                          <a:spcPct val="100000"/>
                        </a:lnSpc>
                        <a:spcBef>
                          <a:spcPts val="0"/>
                        </a:spcBef>
                        <a:spcAft>
                          <a:spcPts val="0"/>
                        </a:spcAft>
                      </a:pPr>
                      <a:r>
                        <a:rPr lang="en-US" b="1" dirty="0" smtClean="0">
                          <a:solidFill>
                            <a:schemeClr val="bg1"/>
                          </a:solidFill>
                          <a:latin typeface="Californian FB" pitchFamily="18" charset="0"/>
                        </a:rPr>
                        <a:t>million </a:t>
                      </a:r>
                      <a:r>
                        <a:rPr lang="en-US" b="1" dirty="0">
                          <a:solidFill>
                            <a:schemeClr val="bg1"/>
                          </a:solidFill>
                          <a:latin typeface="Californian FB" pitchFamily="18" charset="0"/>
                        </a:rPr>
                        <a:t>(</a:t>
                      </a:r>
                      <a:r>
                        <a:rPr lang="en-US" b="1" dirty="0" err="1">
                          <a:solidFill>
                            <a:schemeClr val="bg1"/>
                          </a:solidFill>
                          <a:latin typeface="Californian FB" pitchFamily="18" charset="0"/>
                        </a:rPr>
                        <a:t>ppm</a:t>
                      </a:r>
                      <a:r>
                        <a:rPr lang="en-US" b="1" dirty="0">
                          <a:solidFill>
                            <a:schemeClr val="bg1"/>
                          </a:solidFill>
                          <a:latin typeface="Californian FB" pitchFamily="18" charset="0"/>
                        </a:rPr>
                        <a:t>)</a:t>
                      </a: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tr>
              <a:tr h="602648">
                <a:tc>
                  <a:txBody>
                    <a:bodyPr/>
                    <a:lstStyle/>
                    <a:p>
                      <a:pPr marL="0" marR="0">
                        <a:lnSpc>
                          <a:spcPct val="100000"/>
                        </a:lnSpc>
                        <a:spcBef>
                          <a:spcPts val="0"/>
                        </a:spcBef>
                        <a:spcAft>
                          <a:spcPts val="0"/>
                        </a:spcAft>
                      </a:pPr>
                      <a:r>
                        <a:rPr lang="en-US" sz="1800" b="1" kern="1100" baseline="0" dirty="0" smtClean="0">
                          <a:solidFill>
                            <a:schemeClr val="bg1"/>
                          </a:solidFill>
                          <a:latin typeface="Californian FB" pitchFamily="18" charset="0"/>
                          <a:ea typeface="Times New Roman"/>
                          <a:cs typeface="Times New Roman"/>
                        </a:rPr>
                        <a:t>Tilefish </a:t>
                      </a:r>
                      <a:r>
                        <a:rPr lang="en-US" sz="1800" b="1" kern="1100" baseline="0" dirty="0">
                          <a:solidFill>
                            <a:schemeClr val="bg1"/>
                          </a:solidFill>
                          <a:latin typeface="Californian FB" pitchFamily="18" charset="0"/>
                          <a:ea typeface="Times New Roman"/>
                          <a:cs typeface="Times New Roman"/>
                        </a:rPr>
                        <a:t>(</a:t>
                      </a:r>
                      <a:r>
                        <a:rPr lang="en-US" sz="1800" b="1" kern="1100" baseline="0" dirty="0" smtClean="0">
                          <a:solidFill>
                            <a:schemeClr val="bg1"/>
                          </a:solidFill>
                          <a:latin typeface="Californian FB" pitchFamily="18" charset="0"/>
                          <a:ea typeface="Times New Roman"/>
                          <a:cs typeface="Times New Roman"/>
                        </a:rPr>
                        <a:t>golden bass </a:t>
                      </a:r>
                      <a:r>
                        <a:rPr lang="en-US" sz="1800" b="1" kern="1100" baseline="0" dirty="0">
                          <a:solidFill>
                            <a:schemeClr val="bg1"/>
                          </a:solidFill>
                          <a:latin typeface="Californian FB" pitchFamily="18" charset="0"/>
                          <a:ea typeface="Times New Roman"/>
                          <a:cs typeface="Times New Roman"/>
                        </a:rPr>
                        <a:t>or </a:t>
                      </a:r>
                      <a:r>
                        <a:rPr lang="en-US" sz="1800" b="1" kern="1100" baseline="0" dirty="0" smtClean="0">
                          <a:solidFill>
                            <a:schemeClr val="bg1"/>
                          </a:solidFill>
                          <a:latin typeface="Californian FB" pitchFamily="18" charset="0"/>
                          <a:ea typeface="Times New Roman"/>
                          <a:cs typeface="Times New Roman"/>
                        </a:rPr>
                        <a:t>golden snapper</a:t>
                      </a:r>
                      <a:r>
                        <a:rPr lang="en-US" sz="1800" b="1" kern="1100" baseline="0" dirty="0">
                          <a:solidFill>
                            <a:schemeClr val="bg1"/>
                          </a:solidFill>
                          <a:latin typeface="Californian FB" pitchFamily="18" charset="0"/>
                          <a:ea typeface="Times New Roman"/>
                          <a:cs typeface="Times New Roman"/>
                        </a:rPr>
                        <a:t>)</a:t>
                      </a:r>
                      <a:endParaRPr lang="en-US" sz="1800" b="1" kern="1100" baseline="0"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ea typeface="Times New Roman"/>
                          <a:cs typeface="Times New Roman"/>
                        </a:rPr>
                        <a:t>0.90</a:t>
                      </a:r>
                      <a:endParaRPr lang="en-US" sz="1800" b="1" dirty="0">
                        <a:solidFill>
                          <a:schemeClr val="bg1"/>
                        </a:solidFill>
                        <a:latin typeface="Californian FB" pitchFamily="18" charset="0"/>
                        <a:ea typeface="Calibri"/>
                        <a:cs typeface="Times New Roman"/>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tcPr>
                </a:tc>
                <a:tc>
                  <a:txBody>
                    <a:bodyPr/>
                    <a:lstStyle/>
                    <a:p>
                      <a:pPr marL="0" marR="0" algn="ctr">
                        <a:lnSpc>
                          <a:spcPct val="100000"/>
                        </a:lnSpc>
                        <a:spcBef>
                          <a:spcPts val="0"/>
                        </a:spcBef>
                        <a:spcAft>
                          <a:spcPts val="1000"/>
                        </a:spcAft>
                      </a:pPr>
                      <a:r>
                        <a:rPr lang="en-US" b="1" dirty="0">
                          <a:solidFill>
                            <a:schemeClr val="bg1"/>
                          </a:solidFill>
                          <a:latin typeface="Californian FB" pitchFamily="18" charset="0"/>
                        </a:rPr>
                        <a:t>1.45</a:t>
                      </a:r>
                    </a:p>
                  </a:txBody>
                  <a:tcPr marL="0" marR="0" marT="0" marB="0" anchor="ctr">
                    <a:lnL w="12700" cap="flat" cmpd="sng" algn="ctr">
                      <a:solidFill>
                        <a:schemeClr val="bg1"/>
                      </a:solidFill>
                      <a:prstDash val="solid"/>
                      <a:round/>
                      <a:headEnd type="none" w="med" len="med"/>
                      <a:tailEnd type="none" w="med" len="med"/>
                    </a:lnL>
                    <a:lnR>
                      <a:noFill/>
                    </a:lnR>
                    <a:lnT>
                      <a:noFill/>
                    </a:lnT>
                    <a:lnB>
                      <a:noFill/>
                    </a:lnB>
                  </a:tcPr>
                </a:tc>
              </a:tr>
              <a:tr h="407424">
                <a:tc>
                  <a:txBody>
                    <a:bodyPr/>
                    <a:lstStyle/>
                    <a:p>
                      <a:pPr marL="0" marR="0">
                        <a:lnSpc>
                          <a:spcPts val="1500"/>
                        </a:lnSpc>
                        <a:spcBef>
                          <a:spcPts val="0"/>
                        </a:spcBef>
                        <a:spcAft>
                          <a:spcPts val="1000"/>
                        </a:spcAft>
                      </a:pPr>
                      <a:r>
                        <a:rPr lang="en-US" sz="1800" b="1" baseline="0" dirty="0" smtClean="0">
                          <a:solidFill>
                            <a:schemeClr val="bg1"/>
                          </a:solidFill>
                          <a:latin typeface="Californian FB" pitchFamily="18" charset="0"/>
                          <a:ea typeface="Times New Roman"/>
                          <a:cs typeface="Times New Roman"/>
                        </a:rPr>
                        <a:t> </a:t>
                      </a:r>
                      <a:r>
                        <a:rPr lang="en-US" sz="1800" b="1" dirty="0" smtClean="0">
                          <a:solidFill>
                            <a:schemeClr val="bg1"/>
                          </a:solidFill>
                          <a:latin typeface="Californian FB" pitchFamily="18" charset="0"/>
                          <a:ea typeface="Times New Roman"/>
                          <a:cs typeface="Times New Roman"/>
                        </a:rPr>
                        <a:t>Shark</a:t>
                      </a:r>
                      <a:endParaRPr lang="en-US" sz="18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noFill/>
                  </a:tcPr>
                </a:tc>
                <a:tc>
                  <a:txBody>
                    <a:bodyPr/>
                    <a:lstStyle/>
                    <a:p>
                      <a:pPr marL="0" marR="0" algn="ctr">
                        <a:lnSpc>
                          <a:spcPts val="1500"/>
                        </a:lnSpc>
                        <a:spcBef>
                          <a:spcPts val="0"/>
                        </a:spcBef>
                        <a:spcAft>
                          <a:spcPts val="1000"/>
                        </a:spcAft>
                      </a:pPr>
                      <a:r>
                        <a:rPr lang="en-US" sz="1800" b="1" dirty="0">
                          <a:solidFill>
                            <a:schemeClr val="bg1"/>
                          </a:solidFill>
                          <a:latin typeface="Californian FB" pitchFamily="18" charset="0"/>
                          <a:ea typeface="Times New Roman"/>
                          <a:cs typeface="Times New Roman"/>
                        </a:rPr>
                        <a:t>0.83</a:t>
                      </a:r>
                      <a:endParaRPr lang="en-US" sz="1800" b="1" dirty="0">
                        <a:solidFill>
                          <a:schemeClr val="bg1"/>
                        </a:solidFill>
                        <a:latin typeface="Californian FB" pitchFamily="18" charset="0"/>
                        <a:ea typeface="Calibri"/>
                        <a:cs typeface="Times New Roman"/>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0" marR="0" algn="ctr">
                        <a:lnSpc>
                          <a:spcPts val="1500"/>
                        </a:lnSpc>
                        <a:spcBef>
                          <a:spcPts val="0"/>
                        </a:spcBef>
                        <a:spcAft>
                          <a:spcPts val="1000"/>
                        </a:spcAft>
                      </a:pPr>
                      <a:r>
                        <a:rPr lang="en-US" b="1" dirty="0">
                          <a:solidFill>
                            <a:schemeClr val="bg1"/>
                          </a:solidFill>
                          <a:latin typeface="Californian FB" pitchFamily="18" charset="0"/>
                        </a:rPr>
                        <a:t>0.99</a:t>
                      </a:r>
                    </a:p>
                  </a:txBody>
                  <a:tcPr marL="0" marR="0" marT="0" marB="0" anchor="ctr">
                    <a:lnL w="12700" cap="flat" cmpd="sng" algn="ctr">
                      <a:solidFill>
                        <a:schemeClr val="bg1"/>
                      </a:solidFill>
                      <a:prstDash val="solid"/>
                      <a:round/>
                      <a:headEnd type="none" w="med" len="med"/>
                      <a:tailEnd type="none" w="med" len="med"/>
                    </a:lnL>
                    <a:lnR>
                      <a:noFill/>
                    </a:lnR>
                    <a:lnT>
                      <a:noFill/>
                    </a:lnT>
                    <a:lnB>
                      <a:noFill/>
                    </a:lnB>
                    <a:noFill/>
                  </a:tcPr>
                </a:tc>
              </a:tr>
              <a:tr h="506976">
                <a:tc>
                  <a:txBody>
                    <a:bodyPr/>
                    <a:lstStyle/>
                    <a:p>
                      <a:pPr marL="0" marR="0">
                        <a:lnSpc>
                          <a:spcPts val="1500"/>
                        </a:lnSpc>
                        <a:spcBef>
                          <a:spcPts val="0"/>
                        </a:spcBef>
                        <a:spcAft>
                          <a:spcPts val="1000"/>
                        </a:spcAft>
                      </a:pPr>
                      <a:r>
                        <a:rPr lang="en-US" sz="1800" b="1" baseline="0" dirty="0" smtClean="0">
                          <a:solidFill>
                            <a:schemeClr val="bg1"/>
                          </a:solidFill>
                          <a:latin typeface="Californian FB" pitchFamily="18" charset="0"/>
                          <a:ea typeface="Times New Roman"/>
                          <a:cs typeface="Times New Roman"/>
                        </a:rPr>
                        <a:t> </a:t>
                      </a:r>
                      <a:r>
                        <a:rPr lang="en-US" sz="1800" b="1" dirty="0" smtClean="0">
                          <a:solidFill>
                            <a:schemeClr val="bg1"/>
                          </a:solidFill>
                          <a:latin typeface="Californian FB" pitchFamily="18" charset="0"/>
                          <a:ea typeface="Times New Roman"/>
                          <a:cs typeface="Times New Roman"/>
                        </a:rPr>
                        <a:t>Swordfish</a:t>
                      </a:r>
                      <a:endParaRPr lang="en-US" sz="18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c>
                  <a:txBody>
                    <a:bodyPr/>
                    <a:lstStyle/>
                    <a:p>
                      <a:pPr marL="0" marR="0" algn="ctr">
                        <a:lnSpc>
                          <a:spcPts val="1500"/>
                        </a:lnSpc>
                        <a:spcBef>
                          <a:spcPts val="0"/>
                        </a:spcBef>
                        <a:spcAft>
                          <a:spcPts val="1000"/>
                        </a:spcAft>
                      </a:pPr>
                      <a:r>
                        <a:rPr lang="en-US" sz="1800" b="1" dirty="0">
                          <a:solidFill>
                            <a:schemeClr val="bg1"/>
                          </a:solidFill>
                          <a:latin typeface="Californian FB" pitchFamily="18" charset="0"/>
                          <a:ea typeface="Times New Roman"/>
                          <a:cs typeface="Times New Roman"/>
                        </a:rPr>
                        <a:t>0.97</a:t>
                      </a:r>
                      <a:endParaRPr lang="en-US" sz="1800" b="1" dirty="0">
                        <a:solidFill>
                          <a:schemeClr val="bg1"/>
                        </a:solidFill>
                        <a:latin typeface="Californian FB" pitchFamily="18" charset="0"/>
                        <a:ea typeface="Calibri"/>
                        <a:cs typeface="Times New Roman"/>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tcPr>
                </a:tc>
                <a:tc>
                  <a:txBody>
                    <a:bodyPr/>
                    <a:lstStyle/>
                    <a:p>
                      <a:pPr marL="0" marR="0" algn="ctr">
                        <a:lnSpc>
                          <a:spcPts val="1500"/>
                        </a:lnSpc>
                        <a:spcBef>
                          <a:spcPts val="0"/>
                        </a:spcBef>
                        <a:spcAft>
                          <a:spcPts val="1000"/>
                        </a:spcAft>
                      </a:pPr>
                      <a:r>
                        <a:rPr lang="en-US" b="1" dirty="0">
                          <a:solidFill>
                            <a:schemeClr val="bg1"/>
                          </a:solidFill>
                          <a:latin typeface="Californian FB" pitchFamily="18" charset="0"/>
                        </a:rPr>
                        <a:t>0.97</a:t>
                      </a:r>
                    </a:p>
                  </a:txBody>
                  <a:tcPr marL="0" marR="0" marT="0" marB="0" anchor="ctr">
                    <a:lnL w="12700" cap="flat" cmpd="sng" algn="ctr">
                      <a:solidFill>
                        <a:schemeClr val="bg1"/>
                      </a:solidFill>
                      <a:prstDash val="solid"/>
                      <a:round/>
                      <a:headEnd type="none" w="med" len="med"/>
                      <a:tailEnd type="none" w="med" len="med"/>
                    </a:lnL>
                    <a:lnR>
                      <a:noFill/>
                    </a:lnR>
                    <a:lnT>
                      <a:noFill/>
                    </a:lnT>
                    <a:lnB>
                      <a:noFill/>
                    </a:lnB>
                  </a:tcPr>
                </a:tc>
              </a:tr>
              <a:tr h="407424">
                <a:tc>
                  <a:txBody>
                    <a:bodyPr/>
                    <a:lstStyle/>
                    <a:p>
                      <a:pPr marL="0" marR="0">
                        <a:lnSpc>
                          <a:spcPts val="1500"/>
                        </a:lnSpc>
                        <a:spcBef>
                          <a:spcPts val="0"/>
                        </a:spcBef>
                        <a:spcAft>
                          <a:spcPts val="1000"/>
                        </a:spcAft>
                      </a:pPr>
                      <a:r>
                        <a:rPr lang="en-US" sz="1800" b="1" dirty="0" smtClean="0">
                          <a:solidFill>
                            <a:schemeClr val="bg1"/>
                          </a:solidFill>
                          <a:latin typeface="Californian FB" pitchFamily="18" charset="0"/>
                          <a:ea typeface="Times New Roman"/>
                          <a:cs typeface="Times New Roman"/>
                        </a:rPr>
                        <a:t> King </a:t>
                      </a:r>
                      <a:r>
                        <a:rPr lang="en-US" sz="1800" b="1" dirty="0">
                          <a:solidFill>
                            <a:schemeClr val="bg1"/>
                          </a:solidFill>
                          <a:latin typeface="Californian FB" pitchFamily="18" charset="0"/>
                          <a:ea typeface="Times New Roman"/>
                          <a:cs typeface="Times New Roman"/>
                        </a:rPr>
                        <a:t>mackerel</a:t>
                      </a:r>
                      <a:endParaRPr lang="en-US" sz="18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noFill/>
                  </a:tcPr>
                </a:tc>
                <a:tc>
                  <a:txBody>
                    <a:bodyPr/>
                    <a:lstStyle/>
                    <a:p>
                      <a:pPr marL="0" marR="0" algn="ctr">
                        <a:lnSpc>
                          <a:spcPts val="1500"/>
                        </a:lnSpc>
                        <a:spcBef>
                          <a:spcPts val="0"/>
                        </a:spcBef>
                        <a:spcAft>
                          <a:spcPts val="1000"/>
                        </a:spcAft>
                      </a:pPr>
                      <a:r>
                        <a:rPr lang="en-US" sz="1800" b="1" dirty="0">
                          <a:solidFill>
                            <a:schemeClr val="bg1"/>
                          </a:solidFill>
                          <a:latin typeface="Californian FB" pitchFamily="18" charset="0"/>
                          <a:ea typeface="Times New Roman"/>
                          <a:cs typeface="Times New Roman"/>
                        </a:rPr>
                        <a:t>0.36</a:t>
                      </a:r>
                      <a:endParaRPr lang="en-US" sz="1800" b="1" dirty="0">
                        <a:solidFill>
                          <a:schemeClr val="bg1"/>
                        </a:solidFill>
                        <a:latin typeface="Californian FB" pitchFamily="18" charset="0"/>
                        <a:ea typeface="Calibri"/>
                        <a:cs typeface="Times New Roman"/>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0" marR="0" algn="ctr">
                        <a:lnSpc>
                          <a:spcPts val="1500"/>
                        </a:lnSpc>
                        <a:spcBef>
                          <a:spcPts val="0"/>
                        </a:spcBef>
                        <a:spcAft>
                          <a:spcPts val="1000"/>
                        </a:spcAft>
                      </a:pPr>
                      <a:r>
                        <a:rPr lang="en-US" b="1" dirty="0">
                          <a:solidFill>
                            <a:schemeClr val="bg1"/>
                          </a:solidFill>
                          <a:latin typeface="Californian FB" pitchFamily="18" charset="0"/>
                        </a:rPr>
                        <a:t>0.73</a:t>
                      </a:r>
                    </a:p>
                  </a:txBody>
                  <a:tcPr marL="0" marR="0" marT="0" marB="0" anchor="ctr">
                    <a:lnL w="12700" cap="flat" cmpd="sng" algn="ctr">
                      <a:solidFill>
                        <a:schemeClr val="bg1"/>
                      </a:solidFill>
                      <a:prstDash val="solid"/>
                      <a:round/>
                      <a:headEnd type="none" w="med" len="med"/>
                      <a:tailEnd type="none" w="med" len="med"/>
                    </a:lnL>
                    <a:lnR>
                      <a:noFill/>
                    </a:lnR>
                    <a:lnT>
                      <a:noFill/>
                    </a:lnT>
                    <a:lnB>
                      <a:noFill/>
                    </a:lnB>
                    <a:noFill/>
                  </a:tcPr>
                </a:tc>
              </a:tr>
            </a:tbl>
          </a:graphicData>
        </a:graphic>
      </p:graphicFrame>
      <p:sp>
        <p:nvSpPr>
          <p:cNvPr id="38930" name="Rectangle 1"/>
          <p:cNvSpPr>
            <a:spLocks noChangeArrowheads="1"/>
          </p:cNvSpPr>
          <p:nvPr/>
        </p:nvSpPr>
        <p:spPr bwMode="auto">
          <a:xfrm>
            <a:off x="152400" y="165100"/>
            <a:ext cx="8991600" cy="1385888"/>
          </a:xfrm>
          <a:prstGeom prst="rect">
            <a:avLst/>
          </a:prstGeom>
          <a:noFill/>
          <a:ln w="9525">
            <a:noFill/>
            <a:miter lim="800000"/>
            <a:headEnd/>
            <a:tailEnd/>
          </a:ln>
        </p:spPr>
        <p:txBody>
          <a:bodyPr anchor="ctr">
            <a:spAutoFit/>
          </a:bodyPr>
          <a:lstStyle/>
          <a:p>
            <a:pPr algn="ctr"/>
            <a:r>
              <a:rPr lang="en-US" sz="2800" b="1">
                <a:solidFill>
                  <a:schemeClr val="bg1"/>
                </a:solidFill>
                <a:latin typeface="Californian FB" pitchFamily="18" charset="0"/>
                <a:ea typeface="Times New Roman" pitchFamily="18" charset="0"/>
                <a:cs typeface="Arial" charset="0"/>
              </a:rPr>
              <a:t>Store Bought Fish with the Highest Levels of Mercury (about 1 ppm)</a:t>
            </a:r>
          </a:p>
          <a:p>
            <a:pPr eaLnBrk="0" hangingPunct="0"/>
            <a:r>
              <a:rPr lang="en-US" sz="2800" b="1">
                <a:solidFill>
                  <a:schemeClr val="bg1"/>
                </a:solidFill>
                <a:latin typeface="Californian FB" pitchFamily="18" charset="0"/>
                <a:ea typeface="Times New Roman" pitchFamily="18" charset="0"/>
                <a:cs typeface="Arial" charset="0"/>
              </a:rPr>
              <a:t> </a:t>
            </a:r>
          </a:p>
        </p:txBody>
      </p:sp>
      <p:sp>
        <p:nvSpPr>
          <p:cNvPr id="38931" name="Rectangle 3"/>
          <p:cNvSpPr>
            <a:spLocks noChangeArrowheads="1"/>
          </p:cNvSpPr>
          <p:nvPr/>
        </p:nvSpPr>
        <p:spPr bwMode="auto">
          <a:xfrm>
            <a:off x="1066800" y="4953000"/>
            <a:ext cx="7010400" cy="400050"/>
          </a:xfrm>
          <a:prstGeom prst="rect">
            <a:avLst/>
          </a:prstGeom>
          <a:noFill/>
          <a:ln w="9525">
            <a:noFill/>
            <a:miter lim="800000"/>
            <a:headEnd/>
            <a:tailEnd/>
          </a:ln>
        </p:spPr>
        <p:txBody>
          <a:bodyPr>
            <a:spAutoFit/>
          </a:bodyPr>
          <a:lstStyle/>
          <a:p>
            <a:r>
              <a:rPr lang="en-US" sz="2000" b="1">
                <a:solidFill>
                  <a:schemeClr val="bg1"/>
                </a:solidFill>
                <a:latin typeface="Californian FB" pitchFamily="18" charset="0"/>
                <a:cs typeface="Times New Roman" pitchFamily="18" charset="0"/>
              </a:rPr>
              <a:t>  </a:t>
            </a:r>
            <a:endParaRPr lang="en-US" sz="2000" b="1">
              <a:solidFill>
                <a:schemeClr val="bg1"/>
              </a:solidFill>
              <a:latin typeface="Californian FB" pitchFamily="18" charset="0"/>
            </a:endParaRPr>
          </a:p>
        </p:txBody>
      </p:sp>
      <p:pic>
        <p:nvPicPr>
          <p:cNvPr id="38932" name="Picture 15" descr="C:\Documents and Settings\careytr\Local Settings\Temporary Internet Files\Content.IE5\ZCLDSU6H\MC900337996[1].wmf"/>
          <p:cNvPicPr>
            <a:picLocks noChangeAspect="1" noChangeArrowheads="1"/>
          </p:cNvPicPr>
          <p:nvPr/>
        </p:nvPicPr>
        <p:blipFill>
          <a:blip r:embed="rId3" cstate="print"/>
          <a:srcRect/>
          <a:stretch>
            <a:fillRect/>
          </a:stretch>
        </p:blipFill>
        <p:spPr bwMode="auto">
          <a:xfrm>
            <a:off x="1447800" y="1143000"/>
            <a:ext cx="1838325" cy="730250"/>
          </a:xfrm>
          <a:prstGeom prst="rect">
            <a:avLst/>
          </a:prstGeom>
          <a:noFill/>
          <a:ln w="9525">
            <a:noFill/>
            <a:miter lim="800000"/>
            <a:headEnd/>
            <a:tailEnd/>
          </a:ln>
        </p:spPr>
      </p:pic>
      <p:pic>
        <p:nvPicPr>
          <p:cNvPr id="38933" name="Picture 20" descr="C:\Documents and Settings\careytr\Local Settings\Temporary Internet Files\Content.IE5\N1EM293T\MC900052747[1].wmf"/>
          <p:cNvPicPr>
            <a:picLocks noChangeAspect="1" noChangeArrowheads="1"/>
          </p:cNvPicPr>
          <p:nvPr/>
        </p:nvPicPr>
        <p:blipFill>
          <a:blip r:embed="rId4" cstate="print"/>
          <a:srcRect/>
          <a:stretch>
            <a:fillRect/>
          </a:stretch>
        </p:blipFill>
        <p:spPr bwMode="auto">
          <a:xfrm>
            <a:off x="6934200" y="4267200"/>
            <a:ext cx="1808163" cy="889000"/>
          </a:xfrm>
          <a:prstGeom prst="rect">
            <a:avLst/>
          </a:prstGeom>
          <a:noFill/>
          <a:ln w="9525">
            <a:noFill/>
            <a:miter lim="800000"/>
            <a:headEnd/>
            <a:tailEnd/>
          </a:ln>
        </p:spPr>
      </p:pic>
      <p:pic>
        <p:nvPicPr>
          <p:cNvPr id="38934" name="Picture 30" descr="C:\Documents and Settings\careytr\Local Settings\Temporary Internet Files\Content.IE5\549V92BE\MP900406559[1].jpg"/>
          <p:cNvPicPr>
            <a:picLocks noChangeAspect="1" noChangeArrowheads="1"/>
          </p:cNvPicPr>
          <p:nvPr/>
        </p:nvPicPr>
        <p:blipFill>
          <a:blip r:embed="rId5" cstate="print"/>
          <a:srcRect/>
          <a:stretch>
            <a:fillRect/>
          </a:stretch>
        </p:blipFill>
        <p:spPr bwMode="auto">
          <a:xfrm>
            <a:off x="2514600" y="4114800"/>
            <a:ext cx="2590800" cy="1905000"/>
          </a:xfrm>
          <a:prstGeom prst="rect">
            <a:avLst/>
          </a:prstGeom>
          <a:noFill/>
          <a:ln w="9525">
            <a:noFill/>
            <a:miter lim="800000"/>
            <a:headEnd/>
            <a:tailEnd/>
          </a:ln>
        </p:spPr>
      </p:pic>
      <p:pic>
        <p:nvPicPr>
          <p:cNvPr id="38935" name="Picture 7" descr="CHM Wordmark horiz new gr.tiff"/>
          <p:cNvPicPr>
            <a:picLocks noChangeAspect="1"/>
          </p:cNvPicPr>
          <p:nvPr/>
        </p:nvPicPr>
        <p:blipFill>
          <a:blip r:embed="rId6"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447800"/>
          <a:ext cx="6705599" cy="4785360"/>
        </p:xfrm>
        <a:graphic>
          <a:graphicData uri="http://schemas.openxmlformats.org/drawingml/2006/table">
            <a:tbl>
              <a:tblPr>
                <a:tableStyleId>{2D5ABB26-0587-4C30-8999-92F81FD0307C}</a:tableStyleId>
              </a:tblPr>
              <a:tblGrid>
                <a:gridCol w="2598419"/>
                <a:gridCol w="2049781"/>
                <a:gridCol w="2057399"/>
              </a:tblGrid>
              <a:tr h="1066800">
                <a:tc>
                  <a:txBody>
                    <a:bodyPr/>
                    <a:lstStyle/>
                    <a:p>
                      <a:pPr marL="0" marR="0">
                        <a:lnSpc>
                          <a:spcPts val="1500"/>
                        </a:lnSpc>
                        <a:spcBef>
                          <a:spcPts val="0"/>
                        </a:spcBef>
                        <a:spcAft>
                          <a:spcPts val="1000"/>
                        </a:spcAft>
                      </a:pPr>
                      <a:r>
                        <a:rPr lang="en-US" sz="1800" b="1" dirty="0">
                          <a:solidFill>
                            <a:schemeClr val="bg1"/>
                          </a:solidFill>
                          <a:latin typeface="Californian FB" pitchFamily="18" charset="0"/>
                        </a:rPr>
                        <a:t> </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Omega-3 </a:t>
                      </a:r>
                      <a:r>
                        <a:rPr lang="en-US" sz="1800" b="1" dirty="0" smtClean="0">
                          <a:solidFill>
                            <a:schemeClr val="bg1"/>
                          </a:solidFill>
                          <a:latin typeface="Californian FB" pitchFamily="18" charset="0"/>
                        </a:rPr>
                        <a:t>Fatty Acids</a:t>
                      </a:r>
                      <a:r>
                        <a:rPr lang="en-US" sz="1800" b="1" dirty="0">
                          <a:solidFill>
                            <a:schemeClr val="bg1"/>
                          </a:solidFill>
                          <a:latin typeface="Californian FB" pitchFamily="18" charset="0"/>
                        </a:rPr>
                        <a:t/>
                      </a:r>
                      <a:br>
                        <a:rPr lang="en-US" sz="1800" b="1" dirty="0">
                          <a:solidFill>
                            <a:schemeClr val="bg1"/>
                          </a:solidFill>
                          <a:latin typeface="Californian FB" pitchFamily="18" charset="0"/>
                        </a:rPr>
                      </a:br>
                      <a:r>
                        <a:rPr lang="en-US" sz="1600" b="1" dirty="0">
                          <a:solidFill>
                            <a:schemeClr val="bg1"/>
                          </a:solidFill>
                          <a:latin typeface="Californian FB" pitchFamily="18" charset="0"/>
                        </a:rPr>
                        <a:t>(grams per 3-oz. serving)</a:t>
                      </a:r>
                      <a:endParaRPr lang="en-US" sz="16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smtClean="0">
                          <a:solidFill>
                            <a:schemeClr val="bg1"/>
                          </a:solidFill>
                          <a:latin typeface="Californian FB" pitchFamily="18" charset="0"/>
                        </a:rPr>
                        <a:t> Mean Mercury </a:t>
                      </a:r>
                      <a:r>
                        <a:rPr lang="en-US" sz="1800" b="1" dirty="0">
                          <a:solidFill>
                            <a:schemeClr val="bg1"/>
                          </a:solidFill>
                          <a:latin typeface="Californian FB" pitchFamily="18" charset="0"/>
                        </a:rPr>
                        <a:t>L</a:t>
                      </a:r>
                      <a:r>
                        <a:rPr lang="en-US" sz="1800" b="1" dirty="0" smtClean="0">
                          <a:solidFill>
                            <a:schemeClr val="bg1"/>
                          </a:solidFill>
                          <a:latin typeface="Californian FB" pitchFamily="18" charset="0"/>
                        </a:rPr>
                        <a:t>evel </a:t>
                      </a:r>
                      <a:r>
                        <a:rPr lang="en-US" sz="1800" b="1" dirty="0">
                          <a:solidFill>
                            <a:schemeClr val="bg1"/>
                          </a:solidFill>
                          <a:latin typeface="Californian FB" pitchFamily="18" charset="0"/>
                        </a:rPr>
                        <a:t>in </a:t>
                      </a:r>
                      <a:r>
                        <a:rPr lang="en-US" sz="1800" b="1" dirty="0" smtClean="0">
                          <a:solidFill>
                            <a:schemeClr val="bg1"/>
                          </a:solidFill>
                          <a:latin typeface="Californian FB" pitchFamily="18" charset="0"/>
                        </a:rPr>
                        <a:t>Parts </a:t>
                      </a:r>
                      <a:r>
                        <a:rPr lang="en-US" sz="1800" b="1" dirty="0">
                          <a:solidFill>
                            <a:schemeClr val="bg1"/>
                          </a:solidFill>
                          <a:latin typeface="Californian FB" pitchFamily="18" charset="0"/>
                        </a:rPr>
                        <a:t>per </a:t>
                      </a:r>
                      <a:r>
                        <a:rPr lang="en-US" sz="1800" b="1" dirty="0" smtClean="0">
                          <a:solidFill>
                            <a:schemeClr val="bg1"/>
                          </a:solidFill>
                          <a:latin typeface="Californian FB" pitchFamily="18" charset="0"/>
                        </a:rPr>
                        <a:t>Million </a:t>
                      </a:r>
                      <a:r>
                        <a:rPr lang="en-US" sz="1800" b="1" dirty="0">
                          <a:solidFill>
                            <a:schemeClr val="bg1"/>
                          </a:solidFill>
                          <a:latin typeface="Californian FB" pitchFamily="18" charset="0"/>
                        </a:rPr>
                        <a:t>(ppm)</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2860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Canned </a:t>
                      </a:r>
                      <a:r>
                        <a:rPr lang="en-US" sz="1800" b="1" dirty="0" smtClean="0">
                          <a:solidFill>
                            <a:schemeClr val="bg1"/>
                          </a:solidFill>
                          <a:latin typeface="Californian FB" pitchFamily="18" charset="0"/>
                        </a:rPr>
                        <a:t>Tuna </a:t>
                      </a:r>
                      <a:r>
                        <a:rPr lang="en-US" sz="1800" b="1" dirty="0">
                          <a:solidFill>
                            <a:schemeClr val="bg1"/>
                          </a:solidFill>
                          <a:latin typeface="Californian FB" pitchFamily="18" charset="0"/>
                        </a:rPr>
                        <a:t>(light)</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0.17–0.24</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0.12</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8288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Shrimp</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0.29</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ND*</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82880">
                <a:tc>
                  <a:txBody>
                    <a:bodyPr/>
                    <a:lstStyle/>
                    <a:p>
                      <a:pPr marL="0" marR="0" algn="r">
                        <a:lnSpc>
                          <a:spcPct val="100000"/>
                        </a:lnSpc>
                        <a:spcBef>
                          <a:spcPts val="0"/>
                        </a:spcBef>
                        <a:spcAft>
                          <a:spcPts val="1000"/>
                        </a:spcAft>
                      </a:pPr>
                      <a:r>
                        <a:rPr lang="en-US" sz="1800" b="1" dirty="0" smtClean="0">
                          <a:solidFill>
                            <a:schemeClr val="bg1"/>
                          </a:solidFill>
                          <a:latin typeface="Californian FB" pitchFamily="18" charset="0"/>
                        </a:rPr>
                        <a:t>Pollack</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0.45</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0.06</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5908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Salmon (fresh, frozen)</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1.1–1.9</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0.01</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59080">
                <a:tc>
                  <a:txBody>
                    <a:bodyPr/>
                    <a:lstStyle/>
                    <a:p>
                      <a:pPr marL="0" marR="0" algn="r">
                        <a:lnSpc>
                          <a:spcPct val="100000"/>
                        </a:lnSpc>
                        <a:spcBef>
                          <a:spcPts val="0"/>
                        </a:spcBef>
                        <a:spcAft>
                          <a:spcPts val="1000"/>
                        </a:spcAft>
                      </a:pPr>
                      <a:r>
                        <a:rPr lang="en-US" sz="1800" b="1">
                          <a:solidFill>
                            <a:schemeClr val="bg1"/>
                          </a:solidFill>
                          <a:latin typeface="Californian FB" pitchFamily="18" charset="0"/>
                        </a:rPr>
                        <a:t>Cod</a:t>
                      </a:r>
                      <a:endParaRPr lang="en-US" sz="1800" b="1">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0.15–0.24</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0.11</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1336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Catfish</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0.22–0.3</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0.05</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43840">
                <a:tc>
                  <a:txBody>
                    <a:bodyPr/>
                    <a:lstStyle/>
                    <a:p>
                      <a:pPr marL="0" marR="0" algn="r">
                        <a:lnSpc>
                          <a:spcPct val="100000"/>
                        </a:lnSpc>
                        <a:spcBef>
                          <a:spcPts val="0"/>
                        </a:spcBef>
                        <a:spcAft>
                          <a:spcPts val="1000"/>
                        </a:spcAft>
                      </a:pPr>
                      <a:r>
                        <a:rPr lang="en-US" sz="1800" b="1">
                          <a:solidFill>
                            <a:schemeClr val="bg1"/>
                          </a:solidFill>
                          <a:latin typeface="Californian FB" pitchFamily="18" charset="0"/>
                        </a:rPr>
                        <a:t>Clams</a:t>
                      </a:r>
                      <a:endParaRPr lang="en-US" sz="1800" b="1">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0.25</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ND*</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2192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Flounder or </a:t>
                      </a:r>
                      <a:r>
                        <a:rPr lang="en-US" sz="1800" b="1" dirty="0" smtClean="0">
                          <a:solidFill>
                            <a:schemeClr val="bg1"/>
                          </a:solidFill>
                          <a:latin typeface="Californian FB" pitchFamily="18" charset="0"/>
                        </a:rPr>
                        <a:t>Sole</a:t>
                      </a:r>
                      <a:r>
                        <a:rPr lang="en-US" sz="1800" b="1" dirty="0">
                          <a:solidFill>
                            <a:schemeClr val="bg1"/>
                          </a:solidFill>
                          <a:latin typeface="Californian FB" pitchFamily="18" charset="0"/>
                        </a:rPr>
                        <a:t>   </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0.48</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0.05</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152400">
                <a:tc>
                  <a:txBody>
                    <a:bodyPr/>
                    <a:lstStyle/>
                    <a:p>
                      <a:pPr marL="0" marR="0" algn="r">
                        <a:lnSpc>
                          <a:spcPct val="100000"/>
                        </a:lnSpc>
                        <a:spcBef>
                          <a:spcPts val="0"/>
                        </a:spcBef>
                        <a:spcAft>
                          <a:spcPts val="1000"/>
                        </a:spcAft>
                      </a:pPr>
                      <a:r>
                        <a:rPr lang="en-US" sz="1800" b="1">
                          <a:solidFill>
                            <a:schemeClr val="bg1"/>
                          </a:solidFill>
                          <a:latin typeface="Californian FB" pitchFamily="18" charset="0"/>
                        </a:rPr>
                        <a:t>Crabs</a:t>
                      </a:r>
                      <a:endParaRPr lang="en-US" sz="1800" b="1">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0.27–0.40</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0.06</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0">
                <a:tc>
                  <a:txBody>
                    <a:bodyPr/>
                    <a:lstStyle/>
                    <a:p>
                      <a:pPr marL="0" marR="0" algn="r">
                        <a:lnSpc>
                          <a:spcPct val="100000"/>
                        </a:lnSpc>
                        <a:spcBef>
                          <a:spcPts val="0"/>
                        </a:spcBef>
                        <a:spcAft>
                          <a:spcPts val="1000"/>
                        </a:spcAft>
                      </a:pPr>
                      <a:r>
                        <a:rPr lang="en-US" sz="1800" b="1" dirty="0">
                          <a:solidFill>
                            <a:schemeClr val="bg1"/>
                          </a:solidFill>
                          <a:latin typeface="Californian FB" pitchFamily="18" charset="0"/>
                        </a:rPr>
                        <a:t>Scallops</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0.18–0.34</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algn="ctr">
                        <a:lnSpc>
                          <a:spcPct val="100000"/>
                        </a:lnSpc>
                        <a:spcBef>
                          <a:spcPts val="0"/>
                        </a:spcBef>
                        <a:spcAft>
                          <a:spcPts val="1000"/>
                        </a:spcAft>
                      </a:pPr>
                      <a:r>
                        <a:rPr lang="en-US" sz="1800" b="1" dirty="0">
                          <a:solidFill>
                            <a:schemeClr val="bg1"/>
                          </a:solidFill>
                          <a:latin typeface="Californian FB" pitchFamily="18" charset="0"/>
                        </a:rPr>
                        <a:t>0.05</a:t>
                      </a:r>
                      <a:endParaRPr lang="en-US" sz="1800" b="1" dirty="0">
                        <a:solidFill>
                          <a:schemeClr val="bg1"/>
                        </a:solidFill>
                        <a:latin typeface="Californian FB" pitchFamily="18" charset="0"/>
                        <a:ea typeface="Calibri"/>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sp>
        <p:nvSpPr>
          <p:cNvPr id="41011" name="Rectangle 1"/>
          <p:cNvSpPr>
            <a:spLocks noChangeArrowheads="1"/>
          </p:cNvSpPr>
          <p:nvPr/>
        </p:nvSpPr>
        <p:spPr bwMode="auto">
          <a:xfrm>
            <a:off x="914400" y="76200"/>
            <a:ext cx="7848600" cy="1200150"/>
          </a:xfrm>
          <a:prstGeom prst="rect">
            <a:avLst/>
          </a:prstGeom>
          <a:noFill/>
          <a:ln w="9525">
            <a:noFill/>
            <a:miter lim="800000"/>
            <a:headEnd/>
            <a:tailEnd/>
          </a:ln>
        </p:spPr>
        <p:txBody>
          <a:bodyPr anchor="ctr">
            <a:spAutoFit/>
          </a:bodyPr>
          <a:lstStyle/>
          <a:p>
            <a:pPr algn="ctr"/>
            <a:r>
              <a:rPr lang="en-US" sz="2400" b="1">
                <a:solidFill>
                  <a:schemeClr val="bg1"/>
                </a:solidFill>
                <a:latin typeface="Californian FB" pitchFamily="18" charset="0"/>
                <a:ea typeface="Times New Roman" pitchFamily="18" charset="0"/>
                <a:cs typeface="Arial" charset="0"/>
              </a:rPr>
              <a:t>Omega-3 and Mercury Levels of</a:t>
            </a:r>
          </a:p>
          <a:p>
            <a:pPr algn="ctr"/>
            <a:r>
              <a:rPr lang="en-US" sz="2400" b="1">
                <a:solidFill>
                  <a:schemeClr val="bg1"/>
                </a:solidFill>
                <a:latin typeface="Californian FB" pitchFamily="18" charset="0"/>
                <a:ea typeface="Times New Roman" pitchFamily="18" charset="0"/>
                <a:cs typeface="Arial" charset="0"/>
              </a:rPr>
              <a:t>Top 10 Fish and Shellfish in the United States</a:t>
            </a:r>
          </a:p>
          <a:p>
            <a:pPr algn="ctr"/>
            <a:r>
              <a:rPr lang="en-US" sz="2400" b="1">
                <a:solidFill>
                  <a:schemeClr val="bg1"/>
                </a:solidFill>
                <a:latin typeface="Californian FB" pitchFamily="18" charset="0"/>
                <a:ea typeface="Times New Roman" pitchFamily="18" charset="0"/>
                <a:cs typeface="Arial" charset="0"/>
              </a:rPr>
              <a:t>Based on Consumption</a:t>
            </a:r>
            <a:endParaRPr lang="en-US" sz="2400" b="1">
              <a:solidFill>
                <a:schemeClr val="bg1"/>
              </a:solidFill>
              <a:latin typeface="Californian FB" pitchFamily="18" charset="0"/>
            </a:endParaRPr>
          </a:p>
        </p:txBody>
      </p:sp>
      <p:sp>
        <p:nvSpPr>
          <p:cNvPr id="41012" name="Rectangle 3"/>
          <p:cNvSpPr>
            <a:spLocks noChangeArrowheads="1"/>
          </p:cNvSpPr>
          <p:nvPr/>
        </p:nvSpPr>
        <p:spPr bwMode="auto">
          <a:xfrm>
            <a:off x="1304925" y="6400800"/>
            <a:ext cx="4791075" cy="261938"/>
          </a:xfrm>
          <a:prstGeom prst="rect">
            <a:avLst/>
          </a:prstGeom>
          <a:noFill/>
          <a:ln w="9525">
            <a:noFill/>
            <a:miter lim="800000"/>
            <a:headEnd/>
            <a:tailEnd/>
          </a:ln>
        </p:spPr>
        <p:txBody>
          <a:bodyPr wrap="none">
            <a:spAutoFit/>
          </a:bodyPr>
          <a:lstStyle/>
          <a:p>
            <a:pPr eaLnBrk="0" hangingPunct="0"/>
            <a:r>
              <a:rPr lang="en-US" sz="1100" b="1" dirty="0">
                <a:solidFill>
                  <a:schemeClr val="bg1"/>
                </a:solidFill>
                <a:latin typeface="Californian FB" pitchFamily="18" charset="0"/>
                <a:ea typeface="Times New Roman" pitchFamily="18" charset="0"/>
                <a:cs typeface="Arial" charset="0"/>
              </a:rPr>
              <a:t>* ND – mercury concentration below the Level of Detection (LOD=0.01ppm)</a:t>
            </a:r>
          </a:p>
        </p:txBody>
      </p:sp>
      <p:pic>
        <p:nvPicPr>
          <p:cNvPr id="41013" name="Picture 6"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990600"/>
          <a:ext cx="7848600" cy="5410201"/>
        </p:xfrm>
        <a:graphic>
          <a:graphicData uri="http://schemas.openxmlformats.org/drawingml/2006/table">
            <a:tbl>
              <a:tblPr/>
              <a:tblGrid>
                <a:gridCol w="7848600"/>
              </a:tblGrid>
              <a:tr h="332046">
                <a:tc>
                  <a:txBody>
                    <a:bodyPr/>
                    <a:lstStyle/>
                    <a:p>
                      <a:endParaRPr lang="en-US" sz="1800" b="1" dirty="0">
                        <a:solidFill>
                          <a:schemeClr val="bg1"/>
                        </a:solidFill>
                        <a:latin typeface="Californian FB" pitchFamily="18" charset="0"/>
                      </a:endParaRPr>
                    </a:p>
                  </a:txBody>
                  <a:tcPr marL="9525" marR="9525" marT="9525" marB="9525" anchor="ctr">
                    <a:lnL>
                      <a:noFill/>
                    </a:lnL>
                    <a:lnR>
                      <a:noFill/>
                    </a:lnR>
                    <a:lnT>
                      <a:noFill/>
                    </a:lnT>
                    <a:lnB>
                      <a:noFill/>
                    </a:lnB>
                  </a:tcPr>
                </a:tc>
              </a:tr>
              <a:tr h="714115">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Balance calorie intake and physical activity to achieve or maintain </a:t>
                      </a:r>
                      <a:r>
                        <a:rPr lang="en-US" sz="2000" b="1" dirty="0" smtClean="0">
                          <a:solidFill>
                            <a:schemeClr val="bg1"/>
                          </a:solidFill>
                          <a:latin typeface="Californian FB" pitchFamily="18" charset="0"/>
                          <a:ea typeface="Times New Roman"/>
                          <a:cs typeface="Times New Roman"/>
                        </a:rPr>
                        <a:t>a</a:t>
                      </a:r>
                    </a:p>
                    <a:p>
                      <a:pPr marL="0" marR="0">
                        <a:lnSpc>
                          <a:spcPct val="115000"/>
                        </a:lnSpc>
                        <a:spcBef>
                          <a:spcPts val="0"/>
                        </a:spcBef>
                        <a:spcAft>
                          <a:spcPts val="0"/>
                        </a:spcAft>
                      </a:pPr>
                      <a:r>
                        <a:rPr lang="en-US" sz="2000" b="1" dirty="0" smtClean="0">
                          <a:solidFill>
                            <a:schemeClr val="bg1"/>
                          </a:solidFill>
                          <a:latin typeface="Californian FB" pitchFamily="18" charset="0"/>
                          <a:ea typeface="Times New Roman"/>
                          <a:cs typeface="Times New Roman"/>
                        </a:rPr>
                        <a:t>     </a:t>
                      </a:r>
                      <a:r>
                        <a:rPr lang="en-US" sz="2000" b="1" dirty="0">
                          <a:solidFill>
                            <a:schemeClr val="bg1"/>
                          </a:solidFill>
                          <a:latin typeface="Californian FB" pitchFamily="18" charset="0"/>
                          <a:ea typeface="Times New Roman"/>
                          <a:cs typeface="Times New Roman"/>
                        </a:rPr>
                        <a:t>healthy </a:t>
                      </a:r>
                      <a:r>
                        <a:rPr lang="en-US" sz="2000" b="1" baseline="0" dirty="0" smtClean="0">
                          <a:solidFill>
                            <a:schemeClr val="bg1"/>
                          </a:solidFill>
                          <a:latin typeface="Californian FB" pitchFamily="18" charset="0"/>
                          <a:ea typeface="Times New Roman"/>
                          <a:cs typeface="Times New Roman"/>
                        </a:rPr>
                        <a:t> </a:t>
                      </a:r>
                      <a:r>
                        <a:rPr lang="en-US" sz="2000" b="1" dirty="0" smtClean="0">
                          <a:solidFill>
                            <a:schemeClr val="bg1"/>
                          </a:solidFill>
                          <a:latin typeface="Californian FB" pitchFamily="18" charset="0"/>
                          <a:ea typeface="Times New Roman"/>
                          <a:cs typeface="Times New Roman"/>
                        </a:rPr>
                        <a:t>body weight</a:t>
                      </a:r>
                      <a:r>
                        <a:rPr lang="en-US" sz="2000" b="1" dirty="0">
                          <a:solidFill>
                            <a:schemeClr val="bg1"/>
                          </a:solidFill>
                          <a:latin typeface="Californian FB" pitchFamily="18" charset="0"/>
                          <a:ea typeface="Times New Roman"/>
                          <a:cs typeface="Times New Roman"/>
                        </a:rPr>
                        <a:t>.</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357058">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Consume a diet rich in vegetables and fruits.</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357058">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Choose whole-grain, high-fiber foods.</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476077">
                <a:tc>
                  <a:txBody>
                    <a:bodyPr/>
                    <a:lstStyle/>
                    <a:p>
                      <a:pPr marL="0" marR="0">
                        <a:lnSpc>
                          <a:spcPct val="115000"/>
                        </a:lnSpc>
                        <a:spcBef>
                          <a:spcPts val="0"/>
                        </a:spcBef>
                        <a:spcAft>
                          <a:spcPts val="0"/>
                        </a:spcAft>
                      </a:pPr>
                      <a:r>
                        <a:rPr lang="en-US" sz="1800" b="1" dirty="0">
                          <a:solidFill>
                            <a:schemeClr val="bg1"/>
                          </a:solidFill>
                          <a:latin typeface="Californian FB" pitchFamily="18" charset="0"/>
                          <a:ea typeface="Times New Roman"/>
                          <a:cs typeface="Times New Roman"/>
                        </a:rPr>
                        <a:t>• </a:t>
                      </a:r>
                      <a:r>
                        <a:rPr lang="en-US" sz="2400" b="1" u="sng" dirty="0">
                          <a:solidFill>
                            <a:schemeClr val="bg1"/>
                          </a:solidFill>
                          <a:latin typeface="Californian FB" pitchFamily="18" charset="0"/>
                          <a:ea typeface="Times New Roman"/>
                          <a:cs typeface="Times New Roman"/>
                        </a:rPr>
                        <a:t>Consume fish, especially oily fish, at least twice a week.</a:t>
                      </a:r>
                      <a:endParaRPr lang="en-US" sz="2400" b="1" u="sng"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714115">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Limit your intake of saturated fat to &lt;7% of energy, </a:t>
                      </a:r>
                      <a:r>
                        <a:rPr lang="en-US" sz="2000" b="1" i="1" dirty="0">
                          <a:solidFill>
                            <a:schemeClr val="bg1"/>
                          </a:solidFill>
                          <a:latin typeface="Californian FB" pitchFamily="18" charset="0"/>
                          <a:ea typeface="Times New Roman"/>
                          <a:cs typeface="Times New Roman"/>
                        </a:rPr>
                        <a:t>trans</a:t>
                      </a:r>
                      <a:r>
                        <a:rPr lang="en-US" sz="2000" b="1" dirty="0">
                          <a:solidFill>
                            <a:schemeClr val="bg1"/>
                          </a:solidFill>
                          <a:latin typeface="Californian FB" pitchFamily="18" charset="0"/>
                          <a:ea typeface="Times New Roman"/>
                          <a:cs typeface="Times New Roman"/>
                        </a:rPr>
                        <a:t> fat to &lt;1% </a:t>
                      </a:r>
                      <a:r>
                        <a:rPr lang="en-US" sz="2000" b="1" dirty="0" smtClean="0">
                          <a:solidFill>
                            <a:schemeClr val="bg1"/>
                          </a:solidFill>
                          <a:latin typeface="Californian FB" pitchFamily="18" charset="0"/>
                          <a:ea typeface="Times New Roman"/>
                          <a:cs typeface="Times New Roman"/>
                        </a:rPr>
                        <a:t>of</a:t>
                      </a:r>
                    </a:p>
                    <a:p>
                      <a:pPr marL="0" marR="0">
                        <a:lnSpc>
                          <a:spcPct val="115000"/>
                        </a:lnSpc>
                        <a:spcBef>
                          <a:spcPts val="0"/>
                        </a:spcBef>
                        <a:spcAft>
                          <a:spcPts val="0"/>
                        </a:spcAft>
                      </a:pPr>
                      <a:r>
                        <a:rPr lang="en-US" sz="2000" b="1" dirty="0" smtClean="0">
                          <a:solidFill>
                            <a:schemeClr val="bg1"/>
                          </a:solidFill>
                          <a:latin typeface="Californian FB" pitchFamily="18" charset="0"/>
                          <a:ea typeface="Times New Roman"/>
                          <a:cs typeface="Times New Roman"/>
                        </a:rPr>
                        <a:t>     energy</a:t>
                      </a:r>
                      <a:r>
                        <a:rPr lang="en-US" sz="2000" b="1" baseline="0" dirty="0" smtClean="0">
                          <a:solidFill>
                            <a:schemeClr val="bg1"/>
                          </a:solidFill>
                          <a:latin typeface="Californian FB" pitchFamily="18" charset="0"/>
                          <a:ea typeface="Times New Roman"/>
                          <a:cs typeface="Times New Roman"/>
                        </a:rPr>
                        <a:t> </a:t>
                      </a:r>
                      <a:r>
                        <a:rPr lang="en-US" sz="2000" b="1" dirty="0" smtClean="0">
                          <a:solidFill>
                            <a:schemeClr val="bg1"/>
                          </a:solidFill>
                          <a:latin typeface="Californian FB" pitchFamily="18" charset="0"/>
                          <a:ea typeface="Times New Roman"/>
                          <a:cs typeface="Times New Roman"/>
                        </a:rPr>
                        <a:t>and cholesterol </a:t>
                      </a:r>
                      <a:r>
                        <a:rPr lang="en-US" sz="2000" b="1" dirty="0">
                          <a:solidFill>
                            <a:schemeClr val="bg1"/>
                          </a:solidFill>
                          <a:latin typeface="Californian FB" pitchFamily="18" charset="0"/>
                          <a:ea typeface="Times New Roman"/>
                          <a:cs typeface="Times New Roman"/>
                        </a:rPr>
                        <a:t>to &lt;300 mg per </a:t>
                      </a:r>
                      <a:r>
                        <a:rPr lang="en-US" sz="2000" b="1" dirty="0" smtClean="0">
                          <a:solidFill>
                            <a:schemeClr val="bg1"/>
                          </a:solidFill>
                          <a:latin typeface="Californian FB" pitchFamily="18" charset="0"/>
                          <a:ea typeface="Times New Roman"/>
                          <a:cs typeface="Times New Roman"/>
                        </a:rPr>
                        <a:t>day.</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357058">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Minimize your intake of beverages and foods with added sugars.</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357058">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Choose and prepare foods with little or no salt.</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357058">
                <a:tc>
                  <a:txBody>
                    <a:bodyPr/>
                    <a:lstStyle/>
                    <a:p>
                      <a:pPr marL="0" marR="0">
                        <a:lnSpc>
                          <a:spcPct val="115000"/>
                        </a:lnSpc>
                        <a:spcBef>
                          <a:spcPts val="0"/>
                        </a:spcBef>
                        <a:spcAft>
                          <a:spcPts val="0"/>
                        </a:spcAft>
                      </a:pPr>
                      <a:r>
                        <a:rPr lang="en-US" sz="2000" b="1" dirty="0">
                          <a:solidFill>
                            <a:schemeClr val="bg1"/>
                          </a:solidFill>
                          <a:latin typeface="Californian FB" pitchFamily="18" charset="0"/>
                          <a:ea typeface="Times New Roman"/>
                          <a:cs typeface="Times New Roman"/>
                        </a:rPr>
                        <a:t>• If you consume alcohol, do so in moderation.</a:t>
                      </a:r>
                      <a:endParaRPr lang="en-US" sz="20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r h="1388558">
                <a:tc>
                  <a:txBody>
                    <a:bodyPr/>
                    <a:lstStyle/>
                    <a:p>
                      <a:pPr marL="0" marR="0">
                        <a:lnSpc>
                          <a:spcPct val="115000"/>
                        </a:lnSpc>
                        <a:spcBef>
                          <a:spcPts val="0"/>
                        </a:spcBef>
                        <a:spcAft>
                          <a:spcPts val="0"/>
                        </a:spcAft>
                      </a:pPr>
                      <a:r>
                        <a:rPr lang="en-US" sz="1800" b="1" dirty="0">
                          <a:solidFill>
                            <a:schemeClr val="bg1"/>
                          </a:solidFill>
                          <a:latin typeface="Californian FB" pitchFamily="18" charset="0"/>
                          <a:ea typeface="Times New Roman"/>
                          <a:cs typeface="Times New Roman"/>
                        </a:rPr>
                        <a:t>• </a:t>
                      </a:r>
                      <a:r>
                        <a:rPr lang="en-US" sz="2000" b="1" dirty="0">
                          <a:solidFill>
                            <a:schemeClr val="bg1"/>
                          </a:solidFill>
                          <a:latin typeface="Californian FB" pitchFamily="18" charset="0"/>
                          <a:ea typeface="Times New Roman"/>
                          <a:cs typeface="Times New Roman"/>
                        </a:rPr>
                        <a:t>When you eat food that is prepared outside of the home, follow </a:t>
                      </a:r>
                      <a:r>
                        <a:rPr lang="en-US" sz="2000" b="1" dirty="0" smtClean="0">
                          <a:solidFill>
                            <a:schemeClr val="bg1"/>
                          </a:solidFill>
                          <a:latin typeface="Californian FB" pitchFamily="18" charset="0"/>
                          <a:ea typeface="Times New Roman"/>
                          <a:cs typeface="Times New Roman"/>
                        </a:rPr>
                        <a:t>the</a:t>
                      </a:r>
                    </a:p>
                    <a:p>
                      <a:pPr marL="0" marR="0">
                        <a:lnSpc>
                          <a:spcPct val="115000"/>
                        </a:lnSpc>
                        <a:spcBef>
                          <a:spcPts val="0"/>
                        </a:spcBef>
                        <a:spcAft>
                          <a:spcPts val="0"/>
                        </a:spcAft>
                      </a:pPr>
                      <a:r>
                        <a:rPr lang="en-US" sz="2000" b="1" dirty="0" smtClean="0">
                          <a:solidFill>
                            <a:schemeClr val="bg1"/>
                          </a:solidFill>
                          <a:latin typeface="Californian FB" pitchFamily="18" charset="0"/>
                          <a:ea typeface="Times New Roman"/>
                          <a:cs typeface="Times New Roman"/>
                        </a:rPr>
                        <a:t>     </a:t>
                      </a:r>
                      <a:r>
                        <a:rPr lang="en-US" sz="2000" b="1" dirty="0">
                          <a:solidFill>
                            <a:schemeClr val="bg1"/>
                          </a:solidFill>
                          <a:latin typeface="Californian FB" pitchFamily="18" charset="0"/>
                          <a:ea typeface="Times New Roman"/>
                          <a:cs typeface="Times New Roman"/>
                        </a:rPr>
                        <a:t>AHA Diet </a:t>
                      </a:r>
                      <a:r>
                        <a:rPr lang="en-US" sz="2000" b="1" dirty="0" smtClean="0">
                          <a:solidFill>
                            <a:schemeClr val="bg1"/>
                          </a:solidFill>
                          <a:latin typeface="Californian FB" pitchFamily="18" charset="0"/>
                          <a:ea typeface="Times New Roman"/>
                          <a:cs typeface="Times New Roman"/>
                        </a:rPr>
                        <a:t>and Lifestyle Recommendations.</a:t>
                      </a:r>
                    </a:p>
                    <a:p>
                      <a:pPr marL="0" marR="0">
                        <a:lnSpc>
                          <a:spcPct val="115000"/>
                        </a:lnSpc>
                        <a:spcBef>
                          <a:spcPts val="0"/>
                        </a:spcBef>
                        <a:spcAft>
                          <a:spcPts val="0"/>
                        </a:spcAft>
                      </a:pPr>
                      <a:r>
                        <a:rPr lang="en-US" sz="1800" b="1" dirty="0" smtClean="0">
                          <a:solidFill>
                            <a:schemeClr val="bg1"/>
                          </a:solidFill>
                          <a:latin typeface="Californian FB" pitchFamily="18" charset="0"/>
                          <a:ea typeface="Times New Roman"/>
                          <a:cs typeface="Times New Roman"/>
                        </a:rPr>
                        <a:t>                                                                                      (Circulation 2006; 114:82-96)                                                                                                                                      </a:t>
                      </a:r>
                      <a:endParaRPr lang="en-US" sz="1800" b="1" dirty="0">
                        <a:solidFill>
                          <a:schemeClr val="bg1"/>
                        </a:solidFill>
                        <a:latin typeface="Californian FB" pitchFamily="18" charset="0"/>
                        <a:ea typeface="Calibri"/>
                        <a:cs typeface="Times New Roman"/>
                      </a:endParaRPr>
                    </a:p>
                  </a:txBody>
                  <a:tcPr marL="0" marR="0" marT="0" marB="0">
                    <a:lnL>
                      <a:noFill/>
                    </a:lnL>
                    <a:lnR>
                      <a:noFill/>
                    </a:lnR>
                    <a:lnT>
                      <a:noFill/>
                    </a:lnT>
                    <a:lnB>
                      <a:noFill/>
                    </a:lnB>
                  </a:tcPr>
                </a:tc>
              </a:tr>
            </a:tbl>
          </a:graphicData>
        </a:graphic>
      </p:graphicFrame>
      <p:sp>
        <p:nvSpPr>
          <p:cNvPr id="18444" name="Rectangle 1"/>
          <p:cNvSpPr>
            <a:spLocks noChangeArrowheads="1"/>
          </p:cNvSpPr>
          <p:nvPr/>
        </p:nvSpPr>
        <p:spPr bwMode="auto">
          <a:xfrm>
            <a:off x="762000" y="201613"/>
            <a:ext cx="7315200" cy="892175"/>
          </a:xfrm>
          <a:prstGeom prst="rect">
            <a:avLst/>
          </a:prstGeom>
          <a:noFill/>
          <a:ln w="9525">
            <a:noFill/>
            <a:miter lim="800000"/>
            <a:headEnd/>
            <a:tailEnd/>
          </a:ln>
        </p:spPr>
        <p:txBody>
          <a:bodyPr anchor="ctr">
            <a:spAutoFit/>
          </a:bodyPr>
          <a:lstStyle/>
          <a:p>
            <a:pPr algn="ctr"/>
            <a:r>
              <a:rPr lang="en-US" sz="2600" b="1" dirty="0">
                <a:solidFill>
                  <a:schemeClr val="bg1"/>
                </a:solidFill>
                <a:latin typeface="Californian FB" pitchFamily="18" charset="0"/>
                <a:cs typeface="Times New Roman" pitchFamily="18" charset="0"/>
              </a:rPr>
              <a:t>AHA 2006 Diet and Lifestyle Recommendations for Cardiovascular Disease Risk Reduction </a:t>
            </a:r>
            <a:endParaRPr lang="en-US" sz="2600" b="1" dirty="0">
              <a:solidFill>
                <a:schemeClr val="bg1"/>
              </a:solidFill>
              <a:latin typeface="Californian FB" pitchFamily="18" charset="0"/>
            </a:endParaRPr>
          </a:p>
        </p:txBody>
      </p:sp>
      <p:pic>
        <p:nvPicPr>
          <p:cNvPr id="18445" name="Picture 3" descr="CHM Wordmark horiz new gr.tiff"/>
          <p:cNvPicPr>
            <a:picLocks noChangeAspect="1"/>
          </p:cNvPicPr>
          <p:nvPr/>
        </p:nvPicPr>
        <p:blipFill>
          <a:blip r:embed="rId3" cstate="print"/>
          <a:srcRect/>
          <a:stretch>
            <a:fillRect/>
          </a:stretch>
        </p:blipFill>
        <p:spPr bwMode="auto">
          <a:xfrm>
            <a:off x="6781800" y="6400800"/>
            <a:ext cx="2197100" cy="350838"/>
          </a:xfrm>
          <a:prstGeom prst="rect">
            <a:avLst/>
          </a:prstGeom>
          <a:noFill/>
          <a:ln w="9525">
            <a:noFill/>
            <a:miter lim="800000"/>
            <a:headEnd/>
            <a:tailEnd/>
          </a:ln>
        </p:spPr>
      </p:pic>
      <p:sp>
        <p:nvSpPr>
          <p:cNvPr id="5" name="Down Arrow 4"/>
          <p:cNvSpPr/>
          <p:nvPr/>
        </p:nvSpPr>
        <p:spPr>
          <a:xfrm rot="3169606">
            <a:off x="6937375" y="1511300"/>
            <a:ext cx="766763" cy="1535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Q:\PP Slides\Fish\REDOSlidesforFISHPresentation\Slide4.JPG"/>
          <p:cNvPicPr>
            <a:picLocks noChangeAspect="1" noChangeArrowheads="1"/>
          </p:cNvPicPr>
          <p:nvPr/>
        </p:nvPicPr>
        <p:blipFill>
          <a:blip r:embed="rId3" cstate="print"/>
          <a:srcRect/>
          <a:stretch>
            <a:fillRect/>
          </a:stretch>
        </p:blipFill>
        <p:spPr bwMode="auto">
          <a:xfrm>
            <a:off x="0" y="152400"/>
            <a:ext cx="9144000" cy="6858000"/>
          </a:xfrm>
          <a:prstGeom prst="rect">
            <a:avLst/>
          </a:prstGeom>
          <a:noFill/>
        </p:spPr>
      </p:pic>
      <p:sp>
        <p:nvSpPr>
          <p:cNvPr id="4" name="Left Arrow 3"/>
          <p:cNvSpPr/>
          <p:nvPr/>
        </p:nvSpPr>
        <p:spPr>
          <a:xfrm rot="19430592">
            <a:off x="8392996" y="1276754"/>
            <a:ext cx="731950" cy="24674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b="1" smtClean="0">
                <a:solidFill>
                  <a:schemeClr val="bg1"/>
                </a:solidFill>
                <a:latin typeface="Californian FB" pitchFamily="18" charset="0"/>
              </a:rPr>
              <a:t>Chlorinated Hydrocarbons</a:t>
            </a:r>
          </a:p>
        </p:txBody>
      </p:sp>
      <p:sp>
        <p:nvSpPr>
          <p:cNvPr id="3" name="Content Placeholder 2"/>
          <p:cNvSpPr>
            <a:spLocks noGrp="1"/>
          </p:cNvSpPr>
          <p:nvPr>
            <p:ph idx="1"/>
          </p:nvPr>
        </p:nvSpPr>
        <p:spPr>
          <a:xfrm>
            <a:off x="457200" y="1676400"/>
            <a:ext cx="8382000" cy="3124200"/>
          </a:xfrm>
        </p:spPr>
        <p:txBody>
          <a:bodyPr rtlCol="0">
            <a:normAutofit fontScale="77500" lnSpcReduction="20000"/>
          </a:bodyPr>
          <a:lstStyle/>
          <a:p>
            <a:pPr fontAlgn="auto">
              <a:spcAft>
                <a:spcPts val="0"/>
              </a:spcAft>
              <a:buFont typeface="Arial" pitchFamily="34" charset="0"/>
              <a:buNone/>
              <a:defRPr/>
            </a:pPr>
            <a:r>
              <a:rPr lang="en-US" b="1" dirty="0" smtClean="0">
                <a:solidFill>
                  <a:schemeClr val="bg1"/>
                </a:solidFill>
                <a:latin typeface="Californian FB" pitchFamily="18" charset="0"/>
              </a:rPr>
              <a:t>	                                                                   FDA Limits</a:t>
            </a:r>
          </a:p>
          <a:p>
            <a:pPr fontAlgn="auto">
              <a:spcAft>
                <a:spcPts val="0"/>
              </a:spcAft>
              <a:buFont typeface="Arial" pitchFamily="34" charset="0"/>
              <a:buNone/>
              <a:defRPr/>
            </a:pPr>
            <a:r>
              <a:rPr lang="en-US" b="1" dirty="0" smtClean="0">
                <a:solidFill>
                  <a:schemeClr val="bg1"/>
                </a:solidFill>
                <a:latin typeface="Californian FB" pitchFamily="18" charset="0"/>
              </a:rPr>
              <a:t>DDT -TDE  and DDE </a:t>
            </a:r>
          </a:p>
          <a:p>
            <a:pPr fontAlgn="auto">
              <a:spcAft>
                <a:spcPts val="0"/>
              </a:spcAft>
              <a:buFont typeface="Arial" pitchFamily="34" charset="0"/>
              <a:buNone/>
              <a:defRPr/>
            </a:pPr>
            <a:r>
              <a:rPr lang="en-US" b="1" dirty="0" smtClean="0">
                <a:solidFill>
                  <a:schemeClr val="bg1"/>
                </a:solidFill>
                <a:latin typeface="Californian FB" pitchFamily="18" charset="0"/>
              </a:rPr>
              <a:t>     metabolites 	                                        5.0 PPM</a:t>
            </a:r>
          </a:p>
          <a:p>
            <a:pPr fontAlgn="auto">
              <a:spcAft>
                <a:spcPts val="0"/>
              </a:spcAft>
              <a:buFont typeface="Arial" pitchFamily="34" charset="0"/>
              <a:buNone/>
              <a:defRPr/>
            </a:pPr>
            <a:r>
              <a:rPr lang="en-US" b="1" dirty="0" smtClean="0">
                <a:solidFill>
                  <a:schemeClr val="bg1"/>
                </a:solidFill>
                <a:latin typeface="Californian FB" pitchFamily="18" charset="0"/>
              </a:rPr>
              <a:t>	</a:t>
            </a:r>
          </a:p>
          <a:p>
            <a:pPr fontAlgn="auto">
              <a:spcAft>
                <a:spcPts val="0"/>
              </a:spcAft>
              <a:buFont typeface="Arial" pitchFamily="34" charset="0"/>
              <a:buNone/>
              <a:defRPr/>
            </a:pPr>
            <a:r>
              <a:rPr lang="en-US" b="1" dirty="0" smtClean="0">
                <a:solidFill>
                  <a:schemeClr val="bg1"/>
                </a:solidFill>
                <a:latin typeface="Californian FB" pitchFamily="18" charset="0"/>
              </a:rPr>
              <a:t>PCB’s 				                           2.0 PPM</a:t>
            </a:r>
          </a:p>
          <a:p>
            <a:pPr fontAlgn="auto">
              <a:spcAft>
                <a:spcPts val="0"/>
              </a:spcAft>
              <a:buFont typeface="Arial" pitchFamily="34" charset="0"/>
              <a:buNone/>
              <a:defRPr/>
            </a:pPr>
            <a:r>
              <a:rPr lang="en-US" b="1" dirty="0" smtClean="0">
                <a:solidFill>
                  <a:schemeClr val="bg1"/>
                </a:solidFill>
                <a:latin typeface="Californian FB" pitchFamily="18" charset="0"/>
              </a:rPr>
              <a:t>	</a:t>
            </a:r>
          </a:p>
          <a:p>
            <a:pPr fontAlgn="auto">
              <a:spcAft>
                <a:spcPts val="0"/>
              </a:spcAft>
              <a:buFont typeface="Arial" pitchFamily="34" charset="0"/>
              <a:buNone/>
              <a:defRPr/>
            </a:pPr>
            <a:r>
              <a:rPr lang="en-US" b="1" dirty="0" smtClean="0">
                <a:solidFill>
                  <a:schemeClr val="bg1"/>
                </a:solidFill>
                <a:latin typeface="Californian FB" pitchFamily="18" charset="0"/>
              </a:rPr>
              <a:t>Dioxin					  1.0 </a:t>
            </a:r>
            <a:r>
              <a:rPr lang="en-US" b="1" dirty="0" err="1" smtClean="0">
                <a:solidFill>
                  <a:schemeClr val="bg1"/>
                </a:solidFill>
                <a:latin typeface="Californian FB" pitchFamily="18" charset="0"/>
              </a:rPr>
              <a:t>ppt</a:t>
            </a:r>
            <a:r>
              <a:rPr lang="en-US" b="1" dirty="0" smtClean="0">
                <a:solidFill>
                  <a:schemeClr val="bg1"/>
                </a:solidFill>
                <a:latin typeface="Californian FB" pitchFamily="18" charset="0"/>
              </a:rPr>
              <a:t>		</a:t>
            </a:r>
            <a:endParaRPr lang="en-US" b="1" dirty="0">
              <a:solidFill>
                <a:schemeClr val="bg1"/>
              </a:solidFill>
              <a:latin typeface="Californian FB" pitchFamily="18" charset="0"/>
            </a:endParaRPr>
          </a:p>
        </p:txBody>
      </p:sp>
      <p:pic>
        <p:nvPicPr>
          <p:cNvPr id="43011" name="Picture 8" descr="C:\Documents and Settings\careytr\Local Settings\Temporary Internet Files\Content.IE5\8WW2E5NA\MP900145520[1].jpg"/>
          <p:cNvPicPr>
            <a:picLocks noChangeAspect="1" noChangeArrowheads="1"/>
          </p:cNvPicPr>
          <p:nvPr/>
        </p:nvPicPr>
        <p:blipFill>
          <a:blip r:embed="rId3" cstate="print"/>
          <a:srcRect/>
          <a:stretch>
            <a:fillRect/>
          </a:stretch>
        </p:blipFill>
        <p:spPr bwMode="auto">
          <a:xfrm>
            <a:off x="2133600" y="4343400"/>
            <a:ext cx="3657600" cy="1957388"/>
          </a:xfrm>
          <a:prstGeom prst="rect">
            <a:avLst/>
          </a:prstGeom>
          <a:noFill/>
          <a:ln w="9525">
            <a:noFill/>
            <a:miter lim="800000"/>
            <a:headEnd/>
            <a:tailEnd/>
          </a:ln>
        </p:spPr>
      </p:pic>
      <p:pic>
        <p:nvPicPr>
          <p:cNvPr id="43012" name="Picture 4" descr="CHM Wordmark horiz new gr.tiff"/>
          <p:cNvPicPr>
            <a:picLocks noChangeAspect="1"/>
          </p:cNvPicPr>
          <p:nvPr/>
        </p:nvPicPr>
        <p:blipFill>
          <a:blip r:embed="rId4" cstate="print"/>
          <a:srcRect/>
          <a:stretch>
            <a:fillRect/>
          </a:stretch>
        </p:blipFill>
        <p:spPr bwMode="auto">
          <a:xfrm>
            <a:off x="69469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33400" y="-152400"/>
            <a:ext cx="8458200" cy="1143000"/>
          </a:xfrm>
        </p:spPr>
        <p:txBody>
          <a:bodyPr/>
          <a:lstStyle/>
          <a:p>
            <a:r>
              <a:rPr lang="en-US" sz="2800" b="1" smtClean="0">
                <a:solidFill>
                  <a:schemeClr val="bg1"/>
                </a:solidFill>
                <a:latin typeface="Californian FB" pitchFamily="18" charset="0"/>
              </a:rPr>
              <a:t>Adverse Health Effects of Chlorinated Hydrocarbons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0992526"/>
              </p:ext>
            </p:extLst>
          </p:nvPr>
        </p:nvGraphicFramePr>
        <p:xfrm>
          <a:off x="533400" y="685800"/>
          <a:ext cx="8229600" cy="583184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solidFill>
                            <a:schemeClr val="bg1"/>
                          </a:solidFill>
                          <a:latin typeface="Californian FB" pitchFamily="18" charset="0"/>
                        </a:rPr>
                        <a:t>Polychlorinated Biphenyls (PCB’s)</a:t>
                      </a:r>
                      <a:endParaRPr lang="en-US" dirty="0">
                        <a:solidFill>
                          <a:schemeClr val="bg1"/>
                        </a:solidFill>
                        <a:latin typeface="Californian FB" pitchFamily="18" charset="0"/>
                      </a:endParaRPr>
                    </a:p>
                  </a:txBody>
                  <a:tcPr>
                    <a:solidFill>
                      <a:schemeClr val="accent1">
                        <a:alpha val="0"/>
                      </a:schemeClr>
                    </a:solidFill>
                  </a:tcPr>
                </a:tc>
              </a:tr>
              <a:tr h="370840">
                <a:tc>
                  <a:txBody>
                    <a:bodyPr/>
                    <a:lstStyle/>
                    <a:p>
                      <a:pPr lvl="0">
                        <a:buFont typeface="Arial" pitchFamily="34" charset="0"/>
                        <a:buChar char="•"/>
                      </a:pPr>
                      <a:r>
                        <a:rPr lang="en-US" b="1" baseline="0" dirty="0" smtClean="0">
                          <a:solidFill>
                            <a:schemeClr val="bg1"/>
                          </a:solidFill>
                          <a:latin typeface="Californian FB" pitchFamily="18" charset="0"/>
                        </a:rPr>
                        <a:t>  </a:t>
                      </a:r>
                      <a:r>
                        <a:rPr lang="en-US" b="1" dirty="0" smtClean="0">
                          <a:solidFill>
                            <a:schemeClr val="bg1"/>
                          </a:solidFill>
                          <a:latin typeface="Californian FB" pitchFamily="18" charset="0"/>
                        </a:rPr>
                        <a:t>Rice Oil Poisoning – Japan 1968 and Taiwan 1979</a:t>
                      </a:r>
                      <a:endParaRPr lang="en-US" b="1" dirty="0">
                        <a:solidFill>
                          <a:schemeClr val="bg1"/>
                        </a:solidFill>
                        <a:latin typeface="Californian FB" pitchFamily="18" charset="0"/>
                      </a:endParaRPr>
                    </a:p>
                  </a:txBody>
                  <a:tcPr>
                    <a:solidFill>
                      <a:schemeClr val="accent1">
                        <a:lumMod val="40000"/>
                        <a:lumOff val="60000"/>
                      </a:schemeClr>
                    </a:solidFill>
                  </a:tcPr>
                </a:tc>
              </a:tr>
              <a:tr h="370840">
                <a:tc>
                  <a:txBody>
                    <a:bodyPr/>
                    <a:lstStyle/>
                    <a:p>
                      <a:pPr lvl="1">
                        <a:buFont typeface="Wingdings" pitchFamily="2" charset="2"/>
                        <a:buChar char="ü"/>
                      </a:pPr>
                      <a:r>
                        <a:rPr lang="en-US" b="1" dirty="0" smtClean="0">
                          <a:solidFill>
                            <a:schemeClr val="bg1"/>
                          </a:solidFill>
                          <a:latin typeface="Californian FB" pitchFamily="18" charset="0"/>
                        </a:rPr>
                        <a:t>Adults</a:t>
                      </a:r>
                      <a:r>
                        <a:rPr lang="en-US" b="1" baseline="0" dirty="0" smtClean="0">
                          <a:solidFill>
                            <a:schemeClr val="bg1"/>
                          </a:solidFill>
                          <a:latin typeface="Californian FB" pitchFamily="18" charset="0"/>
                        </a:rPr>
                        <a:t> - </a:t>
                      </a:r>
                      <a:r>
                        <a:rPr lang="en-US" b="1" baseline="0" dirty="0" err="1" smtClean="0">
                          <a:solidFill>
                            <a:schemeClr val="bg1"/>
                          </a:solidFill>
                          <a:latin typeface="Californian FB" pitchFamily="18" charset="0"/>
                        </a:rPr>
                        <a:t>Chloracne</a:t>
                      </a:r>
                      <a:endParaRPr lang="en-US" b="1" dirty="0">
                        <a:solidFill>
                          <a:schemeClr val="bg1"/>
                        </a:solidFill>
                        <a:latin typeface="Californian FB" pitchFamily="18" charset="0"/>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b="1" dirty="0" smtClean="0">
                          <a:solidFill>
                            <a:schemeClr val="bg1"/>
                          </a:solidFill>
                          <a:latin typeface="Californian FB" pitchFamily="18" charset="0"/>
                        </a:rPr>
                        <a:t>Children</a:t>
                      </a:r>
                      <a:r>
                        <a:rPr lang="en-US" b="1" baseline="0" dirty="0" smtClean="0">
                          <a:solidFill>
                            <a:schemeClr val="bg1"/>
                          </a:solidFill>
                          <a:latin typeface="Californian FB" pitchFamily="18" charset="0"/>
                        </a:rPr>
                        <a:t> – cognitive abnormalities and swollen gums, deformed nails,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smtClean="0">
                          <a:solidFill>
                            <a:schemeClr val="bg1"/>
                          </a:solidFill>
                          <a:latin typeface="Californian FB" pitchFamily="18" charset="0"/>
                        </a:rPr>
                        <a:t>    </a:t>
                      </a:r>
                      <a:r>
                        <a:rPr lang="en-US" b="1" baseline="0" dirty="0" err="1" smtClean="0">
                          <a:solidFill>
                            <a:schemeClr val="bg1"/>
                          </a:solidFill>
                          <a:latin typeface="Californian FB" pitchFamily="18" charset="0"/>
                        </a:rPr>
                        <a:t>hyperpigmentation</a:t>
                      </a:r>
                      <a:r>
                        <a:rPr lang="en-US" b="1" baseline="0" dirty="0" smtClean="0">
                          <a:solidFill>
                            <a:schemeClr val="bg1"/>
                          </a:solidFill>
                          <a:latin typeface="Californian FB" pitchFamily="18" charset="0"/>
                        </a:rPr>
                        <a:t>, acne, </a:t>
                      </a:r>
                      <a:r>
                        <a:rPr lang="en-US" b="1" dirty="0" smtClean="0">
                          <a:solidFill>
                            <a:schemeClr val="bg1"/>
                          </a:solidFill>
                          <a:latin typeface="Californian FB" pitchFamily="18" charset="0"/>
                        </a:rPr>
                        <a:t>Decreased IQ</a:t>
                      </a:r>
                      <a:r>
                        <a:rPr lang="en-US" b="1" baseline="0" dirty="0" smtClean="0">
                          <a:solidFill>
                            <a:schemeClr val="bg1"/>
                          </a:solidFill>
                          <a:latin typeface="Californian FB" pitchFamily="18" charset="0"/>
                        </a:rPr>
                        <a:t> when older</a:t>
                      </a:r>
                    </a:p>
                  </a:txBody>
                  <a:tcPr>
                    <a:solidFill>
                      <a:schemeClr val="accent1">
                        <a:lumMod val="20000"/>
                        <a:lumOff val="80000"/>
                      </a:schemeClr>
                    </a:solidFill>
                  </a:tcPr>
                </a:tc>
              </a:tr>
              <a:tr h="370840">
                <a:tc>
                  <a:txBody>
                    <a:bodyPr/>
                    <a:lstStyle/>
                    <a:p>
                      <a:pPr marL="0" lvl="1" indent="233363">
                        <a:buFont typeface="Arial" pitchFamily="34" charset="0"/>
                        <a:buChar char="•"/>
                      </a:pPr>
                      <a:r>
                        <a:rPr lang="en-US" b="1" dirty="0" smtClean="0">
                          <a:solidFill>
                            <a:schemeClr val="bg1"/>
                          </a:solidFill>
                          <a:latin typeface="Californian FB" pitchFamily="18" charset="0"/>
                        </a:rPr>
                        <a:t>Chronic Studies</a:t>
                      </a:r>
                    </a:p>
                  </a:txBody>
                  <a:tcPr>
                    <a:solidFill>
                      <a:schemeClr val="accent1">
                        <a:lumMod val="40000"/>
                        <a:lumOff val="60000"/>
                      </a:schemeClr>
                    </a:solidFill>
                  </a:tcPr>
                </a:tc>
              </a:tr>
              <a:tr h="370840">
                <a:tc>
                  <a:txBody>
                    <a:bodyPr/>
                    <a:lstStyle/>
                    <a:p>
                      <a:pPr lvl="1">
                        <a:buFont typeface="Wingdings" pitchFamily="2" charset="2"/>
                        <a:buChar char="ü"/>
                      </a:pPr>
                      <a:r>
                        <a:rPr lang="en-US" b="1" dirty="0" smtClean="0">
                          <a:solidFill>
                            <a:schemeClr val="bg1"/>
                          </a:solidFill>
                          <a:latin typeface="Californian FB" pitchFamily="18" charset="0"/>
                        </a:rPr>
                        <a:t>Michigan</a:t>
                      </a:r>
                      <a:r>
                        <a:rPr lang="en-US" b="1" baseline="0" dirty="0" smtClean="0">
                          <a:solidFill>
                            <a:schemeClr val="bg1"/>
                          </a:solidFill>
                          <a:latin typeface="Californian FB" pitchFamily="18" charset="0"/>
                        </a:rPr>
                        <a:t> and North Carolina Cohorts</a:t>
                      </a:r>
                      <a:endParaRPr lang="en-US" b="1" dirty="0" smtClean="0">
                        <a:solidFill>
                          <a:schemeClr val="bg1"/>
                        </a:solidFill>
                        <a:latin typeface="Californian FB" pitchFamily="18" charset="0"/>
                      </a:endParaRPr>
                    </a:p>
                  </a:txBody>
                  <a:tcPr>
                    <a:solidFill>
                      <a:schemeClr val="accent1">
                        <a:lumMod val="20000"/>
                        <a:lumOff val="80000"/>
                      </a:schemeClr>
                    </a:solidFill>
                  </a:tcPr>
                </a:tc>
              </a:tr>
              <a:tr h="370840">
                <a:tc>
                  <a:txBody>
                    <a:bodyPr/>
                    <a:lstStyle/>
                    <a:p>
                      <a:pPr lvl="2">
                        <a:buFont typeface="Courier New" pitchFamily="49" charset="0"/>
                        <a:buChar char="o"/>
                      </a:pPr>
                      <a:r>
                        <a:rPr lang="en-US" b="1" dirty="0" smtClean="0">
                          <a:solidFill>
                            <a:schemeClr val="bg1"/>
                          </a:solidFill>
                          <a:latin typeface="Californian FB" pitchFamily="18" charset="0"/>
                        </a:rPr>
                        <a:t> Multiple </a:t>
                      </a:r>
                      <a:r>
                        <a:rPr lang="en-US" b="1" dirty="0" err="1" smtClean="0">
                          <a:solidFill>
                            <a:schemeClr val="bg1"/>
                          </a:solidFill>
                          <a:latin typeface="Californian FB" pitchFamily="18" charset="0"/>
                        </a:rPr>
                        <a:t>neurocognitive</a:t>
                      </a:r>
                      <a:r>
                        <a:rPr lang="en-US" b="1" dirty="0" smtClean="0">
                          <a:solidFill>
                            <a:schemeClr val="bg1"/>
                          </a:solidFill>
                          <a:latin typeface="Californian FB" pitchFamily="18" charset="0"/>
                        </a:rPr>
                        <a:t> defects in children</a:t>
                      </a:r>
                    </a:p>
                  </a:txBody>
                  <a:tcPr>
                    <a:solidFill>
                      <a:schemeClr val="accent1">
                        <a:lumMod val="20000"/>
                        <a:lumOff val="80000"/>
                      </a:schemeClr>
                    </a:solidFill>
                  </a:tcPr>
                </a:tc>
              </a:tr>
              <a:tr h="370840">
                <a:tc>
                  <a:txBody>
                    <a:bodyPr/>
                    <a:lstStyle/>
                    <a:p>
                      <a:pPr marL="914400" marR="0" lvl="2"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n-US" b="1" dirty="0" smtClean="0">
                          <a:solidFill>
                            <a:schemeClr val="bg1"/>
                          </a:solidFill>
                          <a:latin typeface="Californian FB" pitchFamily="18" charset="0"/>
                        </a:rPr>
                        <a:t> Short term memory deficits, Decreased IQ</a:t>
                      </a:r>
                    </a:p>
                  </a:txBody>
                  <a:tcPr>
                    <a:solidFill>
                      <a:schemeClr val="accent1">
                        <a:lumMod val="20000"/>
                        <a:lumOff val="80000"/>
                      </a:schemeClr>
                    </a:solidFill>
                  </a:tcPr>
                </a:tc>
              </a:tr>
              <a:tr h="370840">
                <a:tc>
                  <a:txBody>
                    <a:bodyPr/>
                    <a:lstStyle/>
                    <a:p>
                      <a:pPr lvl="2">
                        <a:buFont typeface="Courier New" pitchFamily="49" charset="0"/>
                        <a:buChar char="o"/>
                      </a:pPr>
                      <a:r>
                        <a:rPr lang="en-US" b="1" dirty="0" smtClean="0">
                          <a:solidFill>
                            <a:schemeClr val="bg1"/>
                          </a:solidFill>
                          <a:latin typeface="Californian FB" pitchFamily="18" charset="0"/>
                        </a:rPr>
                        <a:t> Decreased muscle tone and activity in infants</a:t>
                      </a:r>
                    </a:p>
                  </a:txBody>
                  <a:tcPr>
                    <a:solidFill>
                      <a:schemeClr val="accent1">
                        <a:lumMod val="20000"/>
                        <a:lumOff val="80000"/>
                      </a:schemeClr>
                    </a:solidFill>
                  </a:tcPr>
                </a:tc>
              </a:tr>
              <a:tr h="370840">
                <a:tc>
                  <a:txBody>
                    <a:bodyPr/>
                    <a:lstStyle/>
                    <a:p>
                      <a:pPr lvl="0">
                        <a:buFont typeface="Arial" pitchFamily="34" charset="0"/>
                        <a:buChar char="•"/>
                      </a:pPr>
                      <a:r>
                        <a:rPr lang="en-US" b="1" baseline="0" dirty="0" smtClean="0">
                          <a:solidFill>
                            <a:schemeClr val="bg1"/>
                          </a:solidFill>
                          <a:latin typeface="Californian FB" pitchFamily="18" charset="0"/>
                        </a:rPr>
                        <a:t>  </a:t>
                      </a:r>
                      <a:r>
                        <a:rPr lang="en-US" b="1" dirty="0" smtClean="0">
                          <a:solidFill>
                            <a:schemeClr val="bg1"/>
                          </a:solidFill>
                          <a:latin typeface="Californian FB" pitchFamily="18" charset="0"/>
                        </a:rPr>
                        <a:t>Cancer</a:t>
                      </a:r>
                    </a:p>
                  </a:txBody>
                  <a:tcPr>
                    <a:solidFill>
                      <a:schemeClr val="accent1">
                        <a:lumMod val="40000"/>
                        <a:lumOff val="60000"/>
                      </a:schemeClr>
                    </a:solidFill>
                  </a:tcPr>
                </a:tc>
              </a:tr>
              <a:tr h="370840">
                <a:tc>
                  <a:txBody>
                    <a:bodyPr/>
                    <a:lstStyle/>
                    <a:p>
                      <a:pPr lvl="0">
                        <a:buFont typeface="Courier New" pitchFamily="49" charset="0"/>
                        <a:buNone/>
                      </a:pPr>
                      <a:r>
                        <a:rPr lang="en-US" b="1" dirty="0" smtClean="0">
                          <a:solidFill>
                            <a:schemeClr val="bg1"/>
                          </a:solidFill>
                          <a:latin typeface="Californian FB" pitchFamily="18" charset="0"/>
                        </a:rPr>
                        <a:t>Dioxin</a:t>
                      </a:r>
                    </a:p>
                  </a:txBody>
                  <a:tcPr>
                    <a:solidFill>
                      <a:schemeClr val="accent1">
                        <a:alpha val="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solidFill>
                            <a:schemeClr val="bg1"/>
                          </a:solidFill>
                          <a:latin typeface="Californian FB" pitchFamily="18" charset="0"/>
                        </a:rPr>
                        <a:t> Anti-estrogen effects</a:t>
                      </a:r>
                    </a:p>
                  </a:txBody>
                  <a:tcPr>
                    <a:solidFill>
                      <a:schemeClr val="accent1">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solidFill>
                            <a:schemeClr val="bg1"/>
                          </a:solidFill>
                          <a:latin typeface="Californian FB" pitchFamily="18" charset="0"/>
                        </a:rPr>
                        <a:t> Cancer</a:t>
                      </a:r>
                    </a:p>
                  </a:txBody>
                  <a:tcPr>
                    <a:solidFill>
                      <a:schemeClr val="accent1">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solidFill>
                            <a:schemeClr val="bg1"/>
                          </a:solidFill>
                          <a:latin typeface="Californian FB" pitchFamily="18" charset="0"/>
                        </a:rPr>
                        <a:t> Diabetes</a:t>
                      </a:r>
                    </a:p>
                  </a:txBody>
                  <a:tcPr>
                    <a:solidFill>
                      <a:schemeClr val="accent1">
                        <a:lumMod val="40000"/>
                        <a:lumOff val="6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solidFill>
                            <a:schemeClr val="bg1"/>
                          </a:solidFill>
                          <a:latin typeface="Californian FB" pitchFamily="18" charset="0"/>
                        </a:rPr>
                        <a:t> Immune suppression</a:t>
                      </a:r>
                    </a:p>
                  </a:txBody>
                  <a:tcPr>
                    <a:solidFill>
                      <a:schemeClr val="accent1">
                        <a:lumMod val="40000"/>
                        <a:lumOff val="60000"/>
                      </a:schemeClr>
                    </a:solidFill>
                  </a:tcPr>
                </a:tc>
              </a:tr>
            </a:tbl>
          </a:graphicData>
        </a:graphic>
      </p:graphicFrame>
      <p:pic>
        <p:nvPicPr>
          <p:cNvPr id="45092" name="Picture 4" descr="CHM Wordmark horiz new gr.tiff"/>
          <p:cNvPicPr>
            <a:picLocks noChangeAspect="1"/>
          </p:cNvPicPr>
          <p:nvPr/>
        </p:nvPicPr>
        <p:blipFill>
          <a:blip r:embed="rId3" cstate="print"/>
          <a:srcRect/>
          <a:stretch>
            <a:fillRect/>
          </a:stretch>
        </p:blipFill>
        <p:spPr bwMode="auto">
          <a:xfrm>
            <a:off x="7099300" y="6532563"/>
            <a:ext cx="2044700" cy="32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04800" y="457200"/>
            <a:ext cx="9144000" cy="1143000"/>
          </a:xfrm>
        </p:spPr>
        <p:txBody>
          <a:bodyPr/>
          <a:lstStyle/>
          <a:p>
            <a:r>
              <a:rPr lang="en-US" sz="2800" b="1" dirty="0" smtClean="0">
                <a:solidFill>
                  <a:schemeClr val="bg1"/>
                </a:solidFill>
                <a:latin typeface="Californian FB" pitchFamily="18" charset="0"/>
              </a:rPr>
              <a:t>Populations at Increased Risk</a:t>
            </a:r>
            <a:br>
              <a:rPr lang="en-US" sz="2800" b="1" dirty="0" smtClean="0">
                <a:solidFill>
                  <a:schemeClr val="bg1"/>
                </a:solidFill>
                <a:latin typeface="Californian FB" pitchFamily="18" charset="0"/>
              </a:rPr>
            </a:br>
            <a:r>
              <a:rPr lang="en-US" sz="2800" b="1" dirty="0" smtClean="0">
                <a:solidFill>
                  <a:schemeClr val="bg1"/>
                </a:solidFill>
                <a:latin typeface="Californian FB" pitchFamily="18" charset="0"/>
              </a:rPr>
              <a:t>for Mercury/PCB Toxicity</a:t>
            </a:r>
          </a:p>
        </p:txBody>
      </p:sp>
      <p:sp>
        <p:nvSpPr>
          <p:cNvPr id="58370" name="Content Placeholder 2"/>
          <p:cNvSpPr>
            <a:spLocks noGrp="1"/>
          </p:cNvSpPr>
          <p:nvPr>
            <p:ph idx="1"/>
          </p:nvPr>
        </p:nvSpPr>
        <p:spPr>
          <a:xfrm>
            <a:off x="2135038" y="1676400"/>
            <a:ext cx="4267200" cy="1219200"/>
          </a:xfrm>
        </p:spPr>
        <p:txBody>
          <a:bodyPr/>
          <a:lstStyle/>
          <a:p>
            <a:pPr>
              <a:spcBef>
                <a:spcPct val="0"/>
              </a:spcBef>
            </a:pPr>
            <a:r>
              <a:rPr lang="en-US" sz="2000" b="1" dirty="0" smtClean="0">
                <a:solidFill>
                  <a:schemeClr val="bg1"/>
                </a:solidFill>
                <a:latin typeface="Californian FB" pitchFamily="18" charset="0"/>
              </a:rPr>
              <a:t>Children &lt;15</a:t>
            </a:r>
          </a:p>
          <a:p>
            <a:pPr>
              <a:spcBef>
                <a:spcPct val="0"/>
              </a:spcBef>
            </a:pPr>
            <a:r>
              <a:rPr lang="en-US" sz="2000" b="1" dirty="0" smtClean="0">
                <a:solidFill>
                  <a:schemeClr val="bg1"/>
                </a:solidFill>
                <a:latin typeface="Californian FB" pitchFamily="18" charset="0"/>
              </a:rPr>
              <a:t>Pregnant women</a:t>
            </a:r>
          </a:p>
          <a:p>
            <a:pPr>
              <a:spcBef>
                <a:spcPct val="0"/>
              </a:spcBef>
            </a:pPr>
            <a:r>
              <a:rPr lang="en-US" sz="2000" b="1" dirty="0" smtClean="0">
                <a:solidFill>
                  <a:schemeClr val="bg1"/>
                </a:solidFill>
                <a:latin typeface="Californian FB" pitchFamily="18" charset="0"/>
              </a:rPr>
              <a:t>Women of child-bearing age</a:t>
            </a:r>
          </a:p>
        </p:txBody>
      </p:sp>
      <p:sp>
        <p:nvSpPr>
          <p:cNvPr id="58371" name="TextBox 3"/>
          <p:cNvSpPr txBox="1">
            <a:spLocks noChangeArrowheads="1"/>
          </p:cNvSpPr>
          <p:nvPr/>
        </p:nvSpPr>
        <p:spPr bwMode="auto">
          <a:xfrm>
            <a:off x="0" y="3124200"/>
            <a:ext cx="9144000" cy="954088"/>
          </a:xfrm>
          <a:prstGeom prst="rect">
            <a:avLst/>
          </a:prstGeom>
          <a:noFill/>
          <a:ln w="9525">
            <a:noFill/>
            <a:miter lim="800000"/>
            <a:headEnd/>
            <a:tailEnd/>
          </a:ln>
        </p:spPr>
        <p:txBody>
          <a:bodyPr>
            <a:spAutoFit/>
          </a:bodyPr>
          <a:lstStyle/>
          <a:p>
            <a:pPr algn="ctr"/>
            <a:r>
              <a:rPr lang="en-US" sz="2800" b="1" dirty="0">
                <a:solidFill>
                  <a:schemeClr val="bg1"/>
                </a:solidFill>
                <a:latin typeface="Californian FB" pitchFamily="18" charset="0"/>
              </a:rPr>
              <a:t>Populations at Increased Risk for         </a:t>
            </a:r>
          </a:p>
          <a:p>
            <a:pPr algn="ctr"/>
            <a:r>
              <a:rPr lang="en-US" sz="2800" b="1" dirty="0">
                <a:solidFill>
                  <a:schemeClr val="bg1"/>
                </a:solidFill>
                <a:latin typeface="Californian FB" pitchFamily="18" charset="0"/>
              </a:rPr>
              <a:t>Accumulation of Toxins from Fish</a:t>
            </a:r>
          </a:p>
        </p:txBody>
      </p:sp>
      <p:sp>
        <p:nvSpPr>
          <p:cNvPr id="58372" name="TextBox 4"/>
          <p:cNvSpPr txBox="1">
            <a:spLocks noChangeArrowheads="1"/>
          </p:cNvSpPr>
          <p:nvPr/>
        </p:nvSpPr>
        <p:spPr bwMode="auto">
          <a:xfrm>
            <a:off x="2133600" y="4343400"/>
            <a:ext cx="6096000" cy="708025"/>
          </a:xfrm>
          <a:prstGeom prst="rect">
            <a:avLst/>
          </a:prstGeom>
          <a:noFill/>
          <a:ln w="9525">
            <a:noFill/>
            <a:miter lim="800000"/>
            <a:headEnd/>
            <a:tailEnd/>
          </a:ln>
        </p:spPr>
        <p:txBody>
          <a:bodyPr>
            <a:spAutoFit/>
          </a:bodyPr>
          <a:lstStyle/>
          <a:p>
            <a:pPr marL="341313" indent="-341313">
              <a:buFont typeface="Arial" charset="0"/>
              <a:buChar char="•"/>
            </a:pPr>
            <a:r>
              <a:rPr lang="en-US" sz="2000" b="1">
                <a:solidFill>
                  <a:schemeClr val="bg1"/>
                </a:solidFill>
                <a:latin typeface="Californian FB" pitchFamily="18" charset="0"/>
              </a:rPr>
              <a:t>Urban subsistence fishers</a:t>
            </a:r>
          </a:p>
          <a:p>
            <a:pPr marL="341313" indent="-341313">
              <a:buFont typeface="Arial" charset="0"/>
              <a:buChar char="•"/>
            </a:pPr>
            <a:r>
              <a:rPr lang="en-US" sz="2000" b="1">
                <a:solidFill>
                  <a:schemeClr val="bg1"/>
                </a:solidFill>
                <a:latin typeface="Californian FB" pitchFamily="18" charset="0"/>
              </a:rPr>
              <a:t>Certain immigrant populations (e.g., Hmong)</a:t>
            </a:r>
          </a:p>
        </p:txBody>
      </p:sp>
      <p:pic>
        <p:nvPicPr>
          <p:cNvPr id="58373" name="Picture 7"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Documents and Settings\careytr\Local Settings\Temporary Internet Files\Content.IE5\XW385A40\MP900443441[1].jpg"/>
          <p:cNvPicPr>
            <a:picLocks noChangeAspect="1" noChangeArrowheads="1"/>
          </p:cNvPicPr>
          <p:nvPr/>
        </p:nvPicPr>
        <p:blipFill>
          <a:blip r:embed="rId3" cstate="print"/>
          <a:srcRect/>
          <a:stretch>
            <a:fillRect/>
          </a:stretch>
        </p:blipFill>
        <p:spPr bwMode="auto">
          <a:xfrm>
            <a:off x="1828800" y="5181600"/>
            <a:ext cx="1447800" cy="1095375"/>
          </a:xfrm>
          <a:prstGeom prst="rect">
            <a:avLst/>
          </a:prstGeom>
          <a:noFill/>
          <a:effectLst>
            <a:outerShdw blurRad="50800" dist="38100" dir="2700000" algn="tl" rotWithShape="0">
              <a:srgbClr val="000000">
                <a:alpha val="43000"/>
              </a:srgbClr>
            </a:outerShdw>
          </a:effectLst>
        </p:spPr>
      </p:pic>
      <p:pic>
        <p:nvPicPr>
          <p:cNvPr id="3080" name="Picture 8"/>
          <p:cNvPicPr>
            <a:picLocks noChangeAspect="1" noChangeArrowheads="1"/>
          </p:cNvPicPr>
          <p:nvPr/>
        </p:nvPicPr>
        <p:blipFill>
          <a:blip r:embed="rId4" cstate="print"/>
          <a:srcRect/>
          <a:stretch>
            <a:fillRect/>
          </a:stretch>
        </p:blipFill>
        <p:spPr bwMode="auto">
          <a:xfrm>
            <a:off x="5791200" y="5105400"/>
            <a:ext cx="1447800" cy="1066800"/>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46083" name="Title 1"/>
          <p:cNvSpPr>
            <a:spLocks noGrp="1"/>
          </p:cNvSpPr>
          <p:nvPr>
            <p:ph type="title"/>
          </p:nvPr>
        </p:nvSpPr>
        <p:spPr>
          <a:xfrm>
            <a:off x="457200" y="239713"/>
            <a:ext cx="8229600" cy="792162"/>
          </a:xfrm>
        </p:spPr>
        <p:txBody>
          <a:bodyPr/>
          <a:lstStyle/>
          <a:p>
            <a:r>
              <a:rPr lang="en-US" b="1" smtClean="0">
                <a:solidFill>
                  <a:schemeClr val="bg1"/>
                </a:solidFill>
                <a:latin typeface="Californian FB" pitchFamily="18" charset="0"/>
              </a:rPr>
              <a:t>Fish vs. Fish Oil</a:t>
            </a:r>
          </a:p>
        </p:txBody>
      </p:sp>
      <p:graphicFrame>
        <p:nvGraphicFramePr>
          <p:cNvPr id="7" name="Table 6"/>
          <p:cNvGraphicFramePr>
            <a:graphicFrameLocks noGrp="1"/>
          </p:cNvGraphicFramePr>
          <p:nvPr>
            <p:extLst>
              <p:ext uri="{D42A27DB-BD31-4B8C-83A1-F6EECF244321}">
                <p14:modId xmlns:p14="http://schemas.microsoft.com/office/powerpoint/2010/main" val="3275695095"/>
              </p:ext>
            </p:extLst>
          </p:nvPr>
        </p:nvGraphicFramePr>
        <p:xfrm>
          <a:off x="1143000" y="1066800"/>
          <a:ext cx="7086600" cy="3906520"/>
        </p:xfrm>
        <a:graphic>
          <a:graphicData uri="http://schemas.openxmlformats.org/drawingml/2006/table">
            <a:tbl>
              <a:tblPr firstRow="1" bandRow="1">
                <a:tableStyleId>{5C22544A-7EE6-4342-B048-85BDC9FD1C3A}</a:tableStyleId>
              </a:tblPr>
              <a:tblGrid>
                <a:gridCol w="3430203"/>
                <a:gridCol w="3656397"/>
              </a:tblGrid>
              <a:tr h="370840">
                <a:tc>
                  <a:txBody>
                    <a:bodyPr/>
                    <a:lstStyle/>
                    <a:p>
                      <a:pPr algn="ctr"/>
                      <a:r>
                        <a:rPr lang="en-US" sz="1800" b="1" dirty="0" smtClean="0">
                          <a:solidFill>
                            <a:srgbClr val="000000"/>
                          </a:solidFill>
                          <a:latin typeface="Californian FB" pitchFamily="18" charset="0"/>
                        </a:rPr>
                        <a:t>Fish</a:t>
                      </a:r>
                    </a:p>
                    <a:p>
                      <a:pPr algn="ctr"/>
                      <a:r>
                        <a:rPr lang="en-US" b="1" dirty="0" smtClean="0">
                          <a:solidFill>
                            <a:srgbClr val="000000"/>
                          </a:solidFill>
                          <a:latin typeface="Californian FB" pitchFamily="18" charset="0"/>
                        </a:rPr>
                        <a:t>340</a:t>
                      </a:r>
                      <a:r>
                        <a:rPr lang="en-US" b="1" baseline="0" dirty="0" smtClean="0">
                          <a:solidFill>
                            <a:srgbClr val="000000"/>
                          </a:solidFill>
                          <a:latin typeface="Californian FB" pitchFamily="18" charset="0"/>
                        </a:rPr>
                        <a:t> </a:t>
                      </a:r>
                      <a:r>
                        <a:rPr lang="en-US" b="1" dirty="0" smtClean="0">
                          <a:solidFill>
                            <a:srgbClr val="000000"/>
                          </a:solidFill>
                          <a:latin typeface="Californian FB" pitchFamily="18" charset="0"/>
                        </a:rPr>
                        <a:t>gm, (Two 6-oz servings per week)</a:t>
                      </a:r>
                      <a:endParaRPr lang="en-US" dirty="0">
                        <a:solidFill>
                          <a:srgbClr val="000000"/>
                        </a:solidFill>
                      </a:endParaRPr>
                    </a:p>
                  </a:txBody>
                  <a:tcPr>
                    <a:solidFill>
                      <a:schemeClr val="accent1">
                        <a:alpha val="0"/>
                      </a:schemeClr>
                    </a:solidFill>
                  </a:tcPr>
                </a:tc>
                <a:tc>
                  <a:txBody>
                    <a:bodyPr/>
                    <a:lstStyle/>
                    <a:p>
                      <a:pPr algn="ctr"/>
                      <a:r>
                        <a:rPr lang="en-US" sz="1800" b="1" dirty="0" smtClean="0">
                          <a:solidFill>
                            <a:srgbClr val="000000"/>
                          </a:solidFill>
                          <a:latin typeface="Californian FB" pitchFamily="18" charset="0"/>
                        </a:rPr>
                        <a:t>Fish Oil</a:t>
                      </a:r>
                    </a:p>
                    <a:p>
                      <a:pPr algn="ctr"/>
                      <a:r>
                        <a:rPr lang="en-US" b="1" dirty="0" smtClean="0">
                          <a:solidFill>
                            <a:srgbClr val="000000"/>
                          </a:solidFill>
                          <a:latin typeface="Californian FB" pitchFamily="18" charset="0"/>
                        </a:rPr>
                        <a:t>500-1000 mg EPA &amp; DHA</a:t>
                      </a:r>
                    </a:p>
                    <a:p>
                      <a:pPr algn="ctr"/>
                      <a:r>
                        <a:rPr lang="en-US" b="1" dirty="0" smtClean="0">
                          <a:solidFill>
                            <a:srgbClr val="000000"/>
                          </a:solidFill>
                          <a:latin typeface="Californian FB" pitchFamily="18" charset="0"/>
                        </a:rPr>
                        <a:t>per day</a:t>
                      </a:r>
                    </a:p>
                  </a:txBody>
                  <a:tcPr>
                    <a:solidFill>
                      <a:schemeClr val="accent1">
                        <a:alpha val="0"/>
                      </a:schemeClr>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Californian FB" pitchFamily="18" charset="0"/>
                        </a:rPr>
                        <a:t> </a:t>
                      </a:r>
                      <a:r>
                        <a:rPr lang="en-US" sz="2000" b="1" u="none" dirty="0" smtClean="0">
                          <a:solidFill>
                            <a:srgbClr val="000000"/>
                          </a:solidFill>
                          <a:latin typeface="Californian FB" pitchFamily="18" charset="0"/>
                        </a:rPr>
                        <a:t>Positive</a:t>
                      </a:r>
                    </a:p>
                  </a:txBody>
                  <a:tcPr/>
                </a:tc>
                <a:tc hMerge="1">
                  <a:txBody>
                    <a:bodyPr/>
                    <a:lstStyle/>
                    <a:p>
                      <a:endParaRPr lang="en-US"/>
                    </a:p>
                  </a:txBody>
                  <a:tcPr/>
                </a:tc>
              </a:tr>
              <a:tr h="370840">
                <a:tc>
                  <a:txBody>
                    <a:bodyPr/>
                    <a:lstStyle/>
                    <a:p>
                      <a:r>
                        <a:rPr lang="en-US" b="1" dirty="0" smtClean="0">
                          <a:solidFill>
                            <a:srgbClr val="000000"/>
                          </a:solidFill>
                          <a:latin typeface="Californian FB" pitchFamily="18" charset="0"/>
                        </a:rPr>
                        <a:t>Benefits in </a:t>
                      </a:r>
                      <a:r>
                        <a:rPr lang="en-US" b="1" dirty="0" err="1" smtClean="0">
                          <a:solidFill>
                            <a:srgbClr val="000000"/>
                          </a:solidFill>
                          <a:latin typeface="Californian FB" pitchFamily="18" charset="0"/>
                        </a:rPr>
                        <a:t>Epi</a:t>
                      </a:r>
                      <a:r>
                        <a:rPr lang="en-US" b="1" dirty="0" smtClean="0">
                          <a:solidFill>
                            <a:srgbClr val="000000"/>
                          </a:solidFill>
                          <a:latin typeface="Californian FB" pitchFamily="18" charset="0"/>
                        </a:rPr>
                        <a:t> Studies</a:t>
                      </a:r>
                      <a:endParaRPr lang="en-US" dirty="0">
                        <a:solidFill>
                          <a:srgbClr val="000000"/>
                        </a:solidFill>
                      </a:endParaRPr>
                    </a:p>
                  </a:txBody>
                  <a:tcPr/>
                </a:tc>
                <a:tc>
                  <a:txBody>
                    <a:bodyPr/>
                    <a:lstStyle/>
                    <a:p>
                      <a:pPr algn="ctr"/>
                      <a:r>
                        <a:rPr lang="en-US" b="1" dirty="0" smtClean="0">
                          <a:solidFill>
                            <a:srgbClr val="000000"/>
                          </a:solidFill>
                          <a:latin typeface="Californian FB" pitchFamily="18" charset="0"/>
                        </a:rPr>
                        <a:t>Benefits in </a:t>
                      </a:r>
                      <a:r>
                        <a:rPr lang="en-US" b="1" dirty="0" err="1" smtClean="0">
                          <a:solidFill>
                            <a:srgbClr val="000000"/>
                          </a:solidFill>
                          <a:latin typeface="Californian FB" pitchFamily="18" charset="0"/>
                        </a:rPr>
                        <a:t>Epi</a:t>
                      </a:r>
                      <a:r>
                        <a:rPr lang="en-US" b="1" dirty="0" smtClean="0">
                          <a:solidFill>
                            <a:srgbClr val="000000"/>
                          </a:solidFill>
                          <a:latin typeface="Californian FB" pitchFamily="18" charset="0"/>
                        </a:rPr>
                        <a:t> Studies </a:t>
                      </a:r>
                      <a:endParaRPr lang="en-US" dirty="0">
                        <a:solidFill>
                          <a:srgbClr val="000000"/>
                        </a:solidFill>
                      </a:endParaRPr>
                    </a:p>
                  </a:txBody>
                  <a:tcPr/>
                </a:tc>
              </a:tr>
              <a:tr h="370840">
                <a:tc>
                  <a:txBody>
                    <a:bodyPr/>
                    <a:lstStyle/>
                    <a:p>
                      <a:pPr marL="1588" indent="0">
                        <a:spcBef>
                          <a:spcPts val="0"/>
                        </a:spcBef>
                      </a:pPr>
                      <a:r>
                        <a:rPr lang="en-US" b="1" dirty="0" smtClean="0">
                          <a:solidFill>
                            <a:srgbClr val="000000"/>
                          </a:solidFill>
                          <a:latin typeface="Californian FB" pitchFamily="18" charset="0"/>
                        </a:rPr>
                        <a:t>Other Nutrients</a:t>
                      </a:r>
                    </a:p>
                    <a:p>
                      <a:pPr marL="285750" indent="-285750">
                        <a:spcBef>
                          <a:spcPts val="0"/>
                        </a:spcBef>
                        <a:buFont typeface="Arial"/>
                        <a:buChar char="•"/>
                      </a:pPr>
                      <a:r>
                        <a:rPr lang="en-US" b="1" dirty="0" smtClean="0">
                          <a:solidFill>
                            <a:srgbClr val="000000"/>
                          </a:solidFill>
                          <a:latin typeface="Californian FB" pitchFamily="18" charset="0"/>
                        </a:rPr>
                        <a:t>Vitamin D</a:t>
                      </a:r>
                    </a:p>
                    <a:p>
                      <a:pPr marL="285750" indent="-285750">
                        <a:spcBef>
                          <a:spcPts val="0"/>
                        </a:spcBef>
                        <a:buFont typeface="Arial"/>
                        <a:buChar char="•"/>
                      </a:pPr>
                      <a:r>
                        <a:rPr lang="en-US" b="1" dirty="0" smtClean="0">
                          <a:solidFill>
                            <a:srgbClr val="000000"/>
                          </a:solidFill>
                          <a:latin typeface="Californian FB" pitchFamily="18" charset="0"/>
                        </a:rPr>
                        <a:t>Selenium</a:t>
                      </a:r>
                    </a:p>
                  </a:txBody>
                  <a:tcPr/>
                </a:tc>
                <a:tc>
                  <a:txBody>
                    <a:bodyPr/>
                    <a:lstStyle/>
                    <a:p>
                      <a:pPr algn="ctr"/>
                      <a:r>
                        <a:rPr lang="en-US" b="1" dirty="0" smtClean="0">
                          <a:solidFill>
                            <a:srgbClr val="000000"/>
                          </a:solidFill>
                          <a:latin typeface="Californian FB" pitchFamily="18" charset="0"/>
                        </a:rPr>
                        <a:t>Absent</a:t>
                      </a:r>
                      <a:endParaRPr lang="en-US" dirty="0">
                        <a:solidFill>
                          <a:srgbClr val="000000"/>
                        </a:solidFill>
                      </a:endParaRPr>
                    </a:p>
                  </a:txBody>
                  <a:tcPr/>
                </a:tc>
              </a:tr>
              <a:tr h="370840">
                <a:tc gridSpan="2">
                  <a:txBody>
                    <a:bodyPr/>
                    <a:lstStyle/>
                    <a:p>
                      <a:pPr algn="ctr"/>
                      <a:r>
                        <a:rPr lang="en-US" sz="2000" b="1" u="none" dirty="0" smtClean="0">
                          <a:solidFill>
                            <a:srgbClr val="000000"/>
                          </a:solidFill>
                          <a:latin typeface="Californian FB" pitchFamily="18" charset="0"/>
                        </a:rPr>
                        <a:t>Negative</a:t>
                      </a:r>
                      <a:endParaRPr lang="en-US" u="none" dirty="0">
                        <a:solidFill>
                          <a:srgbClr val="000000"/>
                        </a:solidFill>
                      </a:endParaRPr>
                    </a:p>
                  </a:txBody>
                  <a:tcPr/>
                </a:tc>
                <a:tc hMerge="1">
                  <a:txBody>
                    <a:bodyPr/>
                    <a:lstStyle/>
                    <a:p>
                      <a:endParaRPr lang="en-US"/>
                    </a:p>
                  </a:txBody>
                  <a:tcPr/>
                </a:tc>
              </a:tr>
              <a:tr h="370840">
                <a:tc>
                  <a:txBody>
                    <a:bodyPr/>
                    <a:lstStyle/>
                    <a:p>
                      <a:r>
                        <a:rPr lang="en-US" b="1" dirty="0" smtClean="0">
                          <a:solidFill>
                            <a:srgbClr val="000000"/>
                          </a:solidFill>
                          <a:latin typeface="Californian FB" pitchFamily="18" charset="0"/>
                        </a:rPr>
                        <a:t>Contaminants</a:t>
                      </a:r>
                    </a:p>
                    <a:p>
                      <a:pPr marL="285750" indent="-285750">
                        <a:buFont typeface="Arial"/>
                        <a:buChar char="•"/>
                      </a:pPr>
                      <a:r>
                        <a:rPr lang="en-US" b="1" dirty="0" smtClean="0">
                          <a:solidFill>
                            <a:srgbClr val="000000"/>
                          </a:solidFill>
                          <a:latin typeface="Californian FB" pitchFamily="18" charset="0"/>
                        </a:rPr>
                        <a:t>Chlorinated hydrocarbons</a:t>
                      </a:r>
                    </a:p>
                    <a:p>
                      <a:pPr marL="285750" indent="-285750">
                        <a:buFont typeface="Arial"/>
                        <a:buChar char="•"/>
                      </a:pPr>
                      <a:r>
                        <a:rPr lang="en-US" b="1" dirty="0" smtClean="0">
                          <a:solidFill>
                            <a:srgbClr val="000000"/>
                          </a:solidFill>
                          <a:latin typeface="Californian FB" pitchFamily="18" charset="0"/>
                        </a:rPr>
                        <a:t>Mercury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latin typeface="Californian FB"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Californian FB" pitchFamily="18" charset="0"/>
                        </a:rPr>
                        <a:t>Less</a:t>
                      </a:r>
                    </a:p>
                    <a:p>
                      <a:r>
                        <a:rPr lang="en-US" dirty="0" smtClean="0">
                          <a:solidFill>
                            <a:schemeClr val="bg1"/>
                          </a:solidFill>
                        </a:rPr>
                        <a:t>www.edf.org/page.cfm?tagID=16536</a:t>
                      </a:r>
                      <a:endParaRPr lang="en-US" dirty="0">
                        <a:solidFill>
                          <a:srgbClr val="000000"/>
                        </a:solidFill>
                      </a:endParaRPr>
                    </a:p>
                  </a:txBody>
                  <a:tcPr/>
                </a:tc>
              </a:tr>
            </a:tbl>
          </a:graphicData>
        </a:graphic>
      </p:graphicFrame>
      <p:pic>
        <p:nvPicPr>
          <p:cNvPr id="46107" name="Picture 9" descr="CHM Wordmark horiz new gr.tiff"/>
          <p:cNvPicPr>
            <a:picLocks noChangeAspect="1"/>
          </p:cNvPicPr>
          <p:nvPr/>
        </p:nvPicPr>
        <p:blipFill>
          <a:blip r:embed="rId5" cstate="print"/>
          <a:srcRect/>
          <a:stretch>
            <a:fillRect/>
          </a:stretch>
        </p:blipFill>
        <p:spPr bwMode="auto">
          <a:xfrm>
            <a:off x="6781800" y="63246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04800"/>
            <a:ext cx="8229600" cy="1143000"/>
          </a:xfrm>
        </p:spPr>
        <p:txBody>
          <a:bodyPr/>
          <a:lstStyle/>
          <a:p>
            <a:r>
              <a:rPr lang="en-US" sz="3600" b="1" smtClean="0">
                <a:solidFill>
                  <a:schemeClr val="bg1"/>
                </a:solidFill>
                <a:latin typeface="Californian FB" pitchFamily="18" charset="0"/>
              </a:rPr>
              <a:t>Life Span and Contaminants of Farmed vs. Wild Fish</a:t>
            </a:r>
          </a:p>
        </p:txBody>
      </p:sp>
      <p:graphicFrame>
        <p:nvGraphicFramePr>
          <p:cNvPr id="7" name="Table 6"/>
          <p:cNvGraphicFramePr>
            <a:graphicFrameLocks noGrp="1"/>
          </p:cNvGraphicFramePr>
          <p:nvPr>
            <p:extLst>
              <p:ext uri="{D42A27DB-BD31-4B8C-83A1-F6EECF244321}">
                <p14:modId xmlns:p14="http://schemas.microsoft.com/office/powerpoint/2010/main" val="3600716908"/>
              </p:ext>
            </p:extLst>
          </p:nvPr>
        </p:nvGraphicFramePr>
        <p:xfrm>
          <a:off x="685800" y="1752600"/>
          <a:ext cx="8137590" cy="3566160"/>
        </p:xfrm>
        <a:graphic>
          <a:graphicData uri="http://schemas.openxmlformats.org/drawingml/2006/table">
            <a:tbl>
              <a:tblPr firstRow="1" bandRow="1">
                <a:tableStyleId>{5C22544A-7EE6-4342-B048-85BDC9FD1C3A}</a:tableStyleId>
              </a:tblPr>
              <a:tblGrid>
                <a:gridCol w="4068795"/>
                <a:gridCol w="4068795"/>
              </a:tblGrid>
              <a:tr h="370840">
                <a:tc>
                  <a:txBody>
                    <a:bodyPr/>
                    <a:lstStyle/>
                    <a:p>
                      <a:pPr algn="ctr"/>
                      <a:r>
                        <a:rPr lang="en-US" sz="2800" b="1" dirty="0" smtClean="0">
                          <a:solidFill>
                            <a:srgbClr val="000000"/>
                          </a:solidFill>
                          <a:latin typeface="Californian FB" pitchFamily="18" charset="0"/>
                        </a:rPr>
                        <a:t>Farmed Fish</a:t>
                      </a:r>
                    </a:p>
                  </a:txBody>
                  <a:tcPr>
                    <a:solidFill>
                      <a:schemeClr val="accent1">
                        <a:alpha val="0"/>
                      </a:schemeClr>
                    </a:solidFill>
                  </a:tcPr>
                </a:tc>
                <a:tc>
                  <a:txBody>
                    <a:bodyPr/>
                    <a:lstStyle/>
                    <a:p>
                      <a:pPr algn="ctr"/>
                      <a:r>
                        <a:rPr lang="en-US" sz="2800" b="1" dirty="0" smtClean="0">
                          <a:solidFill>
                            <a:srgbClr val="000000"/>
                          </a:solidFill>
                          <a:latin typeface="Californian FB" pitchFamily="18" charset="0"/>
                        </a:rPr>
                        <a:t>Wild </a:t>
                      </a:r>
                      <a:r>
                        <a:rPr lang="en-US" sz="2800" b="1" baseline="0" dirty="0" smtClean="0">
                          <a:solidFill>
                            <a:srgbClr val="000000"/>
                          </a:solidFill>
                          <a:latin typeface="Californian FB" pitchFamily="18" charset="0"/>
                        </a:rPr>
                        <a:t>Fish</a:t>
                      </a:r>
                      <a:endParaRPr lang="en-US" sz="2800" b="1" dirty="0" smtClean="0">
                        <a:solidFill>
                          <a:srgbClr val="000000"/>
                        </a:solidFill>
                        <a:latin typeface="Californian FB" pitchFamily="18" charset="0"/>
                      </a:endParaRPr>
                    </a:p>
                  </a:txBody>
                  <a:tcPr>
                    <a:solidFill>
                      <a:schemeClr val="accent1">
                        <a:alpha val="0"/>
                      </a:schemeClr>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latin typeface="Californian FB" pitchFamily="18" charset="0"/>
                        </a:rPr>
                        <a:t> </a:t>
                      </a:r>
                      <a:r>
                        <a:rPr lang="en-US" sz="2800" b="1" u="none" dirty="0" smtClean="0">
                          <a:solidFill>
                            <a:srgbClr val="000000"/>
                          </a:solidFill>
                          <a:latin typeface="Californian FB" pitchFamily="18" charset="0"/>
                        </a:rPr>
                        <a:t>Life Span</a:t>
                      </a:r>
                    </a:p>
                  </a:txBody>
                  <a:tcPr/>
                </a:tc>
                <a:tc hMerge="1">
                  <a:txBody>
                    <a:bodyPr/>
                    <a:lstStyle/>
                    <a:p>
                      <a:endParaRPr lang="en-US" dirty="0"/>
                    </a:p>
                  </a:txBody>
                  <a:tcPr/>
                </a:tc>
              </a:tr>
              <a:tr h="370840">
                <a:tc>
                  <a:txBody>
                    <a:bodyPr/>
                    <a:lstStyle/>
                    <a:p>
                      <a:r>
                        <a:rPr lang="en-US" sz="2400" b="1" dirty="0" smtClean="0">
                          <a:solidFill>
                            <a:srgbClr val="000000"/>
                          </a:solidFill>
                          <a:latin typeface="Californian FB" pitchFamily="18" charset="0"/>
                        </a:rPr>
                        <a:t>Atlantic: 1.5-2 years</a:t>
                      </a:r>
                      <a:endParaRPr lang="en-US" sz="2400" dirty="0">
                        <a:solidFill>
                          <a:srgbClr val="000000"/>
                        </a:solidFill>
                      </a:endParaRPr>
                    </a:p>
                  </a:txBody>
                  <a:tcPr/>
                </a:tc>
                <a:tc>
                  <a:txBody>
                    <a:bodyPr/>
                    <a:lstStyle/>
                    <a:p>
                      <a:pPr marL="1588" indent="0">
                        <a:spcBef>
                          <a:spcPts val="0"/>
                        </a:spcBef>
                      </a:pPr>
                      <a:r>
                        <a:rPr lang="en-US" sz="2400" b="1" dirty="0" smtClean="0">
                          <a:solidFill>
                            <a:srgbClr val="000000"/>
                          </a:solidFill>
                          <a:latin typeface="Californian FB" pitchFamily="18" charset="0"/>
                        </a:rPr>
                        <a:t>Pacific: 1-7 years</a:t>
                      </a:r>
                    </a:p>
                  </a:txBody>
                  <a:tcPr/>
                </a:tc>
              </a:tr>
              <a:tr h="370840">
                <a:tc gridSpan="2">
                  <a:txBody>
                    <a:bodyPr/>
                    <a:lstStyle/>
                    <a:p>
                      <a:pPr algn="ctr"/>
                      <a:r>
                        <a:rPr lang="en-US" sz="2800" b="1" u="none" dirty="0" smtClean="0">
                          <a:solidFill>
                            <a:srgbClr val="000000"/>
                          </a:solidFill>
                          <a:latin typeface="Californian FB" pitchFamily="18" charset="0"/>
                        </a:rPr>
                        <a:t>Concentrations Omega 3/Contaminants</a:t>
                      </a:r>
                      <a:endParaRPr lang="en-US" sz="2400" u="none" dirty="0">
                        <a:solidFill>
                          <a:srgbClr val="000000"/>
                        </a:solidFill>
                      </a:endParaRPr>
                    </a:p>
                  </a:txBody>
                  <a:tcPr/>
                </a:tc>
                <a:tc hMerge="1">
                  <a:txBody>
                    <a:bodyPr/>
                    <a:lstStyle/>
                    <a:p>
                      <a:endParaRPr lang="en-US" dirty="0"/>
                    </a:p>
                  </a:txBody>
                  <a:tcPr/>
                </a:tc>
              </a:tr>
              <a:tr h="370840">
                <a:tc>
                  <a:txBody>
                    <a:bodyPr/>
                    <a:lstStyle/>
                    <a:p>
                      <a:pPr marL="455613" indent="-455613"/>
                      <a:r>
                        <a:rPr lang="en-US" sz="2400" b="1" dirty="0" smtClean="0">
                          <a:solidFill>
                            <a:srgbClr val="000000"/>
                          </a:solidFill>
                          <a:latin typeface="Californian FB" pitchFamily="18" charset="0"/>
                        </a:rPr>
                        <a:t>Depends on feed source</a:t>
                      </a:r>
                    </a:p>
                    <a:p>
                      <a:pPr marL="342900" lvl="3" indent="-342900" algn="just">
                        <a:buFont typeface="Arial"/>
                        <a:buChar char="•"/>
                      </a:pPr>
                      <a:r>
                        <a:rPr lang="en-US" sz="2400" b="1" dirty="0" smtClean="0">
                          <a:solidFill>
                            <a:srgbClr val="000000"/>
                          </a:solidFill>
                          <a:latin typeface="Californian FB" pitchFamily="18" charset="0"/>
                        </a:rPr>
                        <a:t>Omega 3</a:t>
                      </a:r>
                    </a:p>
                    <a:p>
                      <a:pPr marL="342900" lvl="3" indent="-342900" algn="l">
                        <a:buFont typeface="Arial"/>
                        <a:buChar char="•"/>
                      </a:pPr>
                      <a:r>
                        <a:rPr lang="en-US" sz="2400" b="1" dirty="0" smtClean="0">
                          <a:solidFill>
                            <a:srgbClr val="000000"/>
                          </a:solidFill>
                          <a:latin typeface="Californian FB" pitchFamily="18" charset="0"/>
                        </a:rPr>
                        <a:t>Chlorinated hydrocarbons</a:t>
                      </a:r>
                    </a:p>
                    <a:p>
                      <a:pPr marL="344488" lvl="3" indent="-344488" algn="just">
                        <a:buFont typeface="Arial"/>
                        <a:buChar char="•"/>
                      </a:pPr>
                      <a:r>
                        <a:rPr lang="en-US" sz="2400" b="1" dirty="0" smtClean="0">
                          <a:solidFill>
                            <a:srgbClr val="000000"/>
                          </a:solidFill>
                          <a:latin typeface="Californian FB" pitchFamily="18" charset="0"/>
                        </a:rPr>
                        <a:t>Mercury</a:t>
                      </a:r>
                    </a:p>
                  </a:txBody>
                  <a:tcPr/>
                </a:tc>
                <a:tc>
                  <a:txBody>
                    <a:bodyPr/>
                    <a:lstStyle/>
                    <a:p>
                      <a:pPr marL="342900" lvl="3" indent="-342900" algn="just">
                        <a:buFont typeface="Arial"/>
                        <a:buChar char="•"/>
                      </a:pPr>
                      <a:endParaRPr lang="en-US" sz="2400" b="1" dirty="0" smtClean="0">
                        <a:solidFill>
                          <a:srgbClr val="000000"/>
                        </a:solidFill>
                        <a:latin typeface="Californian FB" pitchFamily="18" charset="0"/>
                      </a:endParaRPr>
                    </a:p>
                  </a:txBody>
                  <a:tcPr/>
                </a:tc>
              </a:tr>
            </a:tbl>
          </a:graphicData>
        </a:graphic>
      </p:graphicFrame>
      <p:pic>
        <p:nvPicPr>
          <p:cNvPr id="47126" name="Picture 5"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2400" b="1" smtClean="0">
                <a:solidFill>
                  <a:schemeClr val="bg1"/>
                </a:solidFill>
                <a:latin typeface="Californian FB" pitchFamily="18" charset="0"/>
              </a:rPr>
              <a:t>Risk-based Consumption Advice Farm VS. Wild Salmon Based on Dioxin/Dioxin Like Contamination</a:t>
            </a:r>
          </a:p>
        </p:txBody>
      </p:sp>
      <p:pic>
        <p:nvPicPr>
          <p:cNvPr id="48130" name="Picture 2" descr="Q:\PP Slides\Fish\ehp.7626.g001[1].png"/>
          <p:cNvPicPr>
            <a:picLocks noGrp="1" noChangeAspect="1" noChangeArrowheads="1"/>
          </p:cNvPicPr>
          <p:nvPr>
            <p:ph idx="1"/>
          </p:nvPr>
        </p:nvPicPr>
        <p:blipFill>
          <a:blip r:embed="rId3" cstate="print"/>
          <a:srcRect/>
          <a:stretch>
            <a:fillRect/>
          </a:stretch>
        </p:blipFill>
        <p:spPr>
          <a:xfrm>
            <a:off x="1066800" y="1295400"/>
            <a:ext cx="7072313" cy="4525963"/>
          </a:xfrm>
        </p:spPr>
      </p:pic>
      <p:sp>
        <p:nvSpPr>
          <p:cNvPr id="48131" name="TextBox 4"/>
          <p:cNvSpPr txBox="1">
            <a:spLocks noChangeArrowheads="1"/>
          </p:cNvSpPr>
          <p:nvPr/>
        </p:nvSpPr>
        <p:spPr bwMode="auto">
          <a:xfrm>
            <a:off x="6096000" y="5943600"/>
            <a:ext cx="3048000" cy="276225"/>
          </a:xfrm>
          <a:prstGeom prst="rect">
            <a:avLst/>
          </a:prstGeom>
          <a:noFill/>
          <a:ln w="9525">
            <a:noFill/>
            <a:miter lim="800000"/>
            <a:headEnd/>
            <a:tailEnd/>
          </a:ln>
        </p:spPr>
        <p:txBody>
          <a:bodyPr>
            <a:spAutoFit/>
          </a:bodyPr>
          <a:lstStyle/>
          <a:p>
            <a:r>
              <a:rPr lang="en-US" sz="1200" b="1">
                <a:solidFill>
                  <a:schemeClr val="bg1"/>
                </a:solidFill>
                <a:latin typeface="Californian FB" pitchFamily="18" charset="0"/>
              </a:rPr>
              <a:t>(EHP 2005; 113: 552-556)</a:t>
            </a:r>
          </a:p>
        </p:txBody>
      </p:sp>
      <p:pic>
        <p:nvPicPr>
          <p:cNvPr id="48132" name="Picture 5" descr="CHM Wordmark horiz new gr.tiff"/>
          <p:cNvPicPr>
            <a:picLocks noChangeAspect="1"/>
          </p:cNvPicPr>
          <p:nvPr/>
        </p:nvPicPr>
        <p:blipFill>
          <a:blip r:embed="rId4" cstate="print"/>
          <a:srcRect/>
          <a:stretch>
            <a:fillRect/>
          </a:stretch>
        </p:blipFill>
        <p:spPr bwMode="auto">
          <a:xfrm>
            <a:off x="6781800" y="650716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b="1" smtClean="0">
                <a:solidFill>
                  <a:schemeClr val="bg1"/>
                </a:solidFill>
                <a:latin typeface="Californian FB" pitchFamily="18" charset="0"/>
              </a:rPr>
              <a:t>Objectives</a:t>
            </a:r>
          </a:p>
        </p:txBody>
      </p:sp>
      <p:sp>
        <p:nvSpPr>
          <p:cNvPr id="3" name="Content Placeholder 2"/>
          <p:cNvSpPr>
            <a:spLocks noGrp="1"/>
          </p:cNvSpPr>
          <p:nvPr>
            <p:ph idx="1"/>
          </p:nvPr>
        </p:nvSpPr>
        <p:spPr>
          <a:xfrm>
            <a:off x="0" y="1600200"/>
            <a:ext cx="9144000" cy="4525963"/>
          </a:xfrm>
        </p:spPr>
        <p:txBody>
          <a:bodyPr rtlCol="0">
            <a:normAutofit/>
          </a:bodyPr>
          <a:lstStyle/>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Benefits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Risks of Eating Fish/Fish oil</a:t>
            </a:r>
          </a:p>
          <a:p>
            <a:pPr fontAlgn="auto">
              <a:spcAft>
                <a:spcPts val="0"/>
              </a:spcAft>
              <a:buFont typeface="Arial" pitchFamily="34" charset="0"/>
              <a:buChar char="•"/>
              <a:defRPr/>
            </a:pPr>
            <a:r>
              <a:rPr lang="en-US" b="1" dirty="0" smtClean="0">
                <a:solidFill>
                  <a:schemeClr val="bg1"/>
                </a:solidFill>
                <a:latin typeface="Californian FB" pitchFamily="18" charset="0"/>
              </a:rPr>
              <a:t>Store Bought vs. Recreational Caught Fish</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Talking to Patients</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Available Resources </a:t>
            </a:r>
            <a:endParaRPr lang="en-US" b="1" dirty="0">
              <a:solidFill>
                <a:schemeClr val="bg1">
                  <a:lumMod val="50000"/>
                  <a:lumOff val="50000"/>
                </a:schemeClr>
              </a:solidFill>
              <a:latin typeface="Californian FB" pitchFamily="18" charset="0"/>
            </a:endParaRPr>
          </a:p>
        </p:txBody>
      </p:sp>
      <p:pic>
        <p:nvPicPr>
          <p:cNvPr id="51203" name="Picture 3" descr="C:\Documents and Settings\careytr\Local Settings\Temporary Internet Files\Content.IE5\8WW2E5NA\MC900089242[1].wmf"/>
          <p:cNvPicPr>
            <a:picLocks noChangeAspect="1" noChangeArrowheads="1"/>
          </p:cNvPicPr>
          <p:nvPr/>
        </p:nvPicPr>
        <p:blipFill>
          <a:blip r:embed="rId3" cstate="print"/>
          <a:srcRect/>
          <a:stretch>
            <a:fillRect/>
          </a:stretch>
        </p:blipFill>
        <p:spPr bwMode="auto">
          <a:xfrm>
            <a:off x="1295400" y="4800600"/>
            <a:ext cx="1835150" cy="1685925"/>
          </a:xfrm>
          <a:prstGeom prst="rect">
            <a:avLst/>
          </a:prstGeom>
          <a:noFill/>
          <a:ln w="9525">
            <a:noFill/>
            <a:miter lim="800000"/>
            <a:headEnd/>
            <a:tailEnd/>
          </a:ln>
        </p:spPr>
      </p:pic>
      <p:pic>
        <p:nvPicPr>
          <p:cNvPr id="51204" name="Picture 2" descr="C:\Documents and Settings\careytr\Local Settings\Temporary Internet Files\Content.IE5\549V92BE\MC900057189[1].wmf"/>
          <p:cNvPicPr>
            <a:picLocks noChangeAspect="1" noChangeArrowheads="1"/>
          </p:cNvPicPr>
          <p:nvPr/>
        </p:nvPicPr>
        <p:blipFill>
          <a:blip r:embed="rId4" cstate="print"/>
          <a:srcRect/>
          <a:stretch>
            <a:fillRect/>
          </a:stretch>
        </p:blipFill>
        <p:spPr bwMode="auto">
          <a:xfrm>
            <a:off x="5562600" y="3581400"/>
            <a:ext cx="1793875" cy="1074738"/>
          </a:xfrm>
          <a:prstGeom prst="rect">
            <a:avLst/>
          </a:prstGeom>
          <a:noFill/>
          <a:ln w="9525">
            <a:noFill/>
            <a:miter lim="800000"/>
            <a:headEnd/>
            <a:tailEnd/>
          </a:ln>
        </p:spPr>
      </p:pic>
      <p:pic>
        <p:nvPicPr>
          <p:cNvPr id="51205" name="Picture 6" descr="CHM Wordmark horiz new gr.tiff"/>
          <p:cNvPicPr>
            <a:picLocks noChangeAspect="1"/>
          </p:cNvPicPr>
          <p:nvPr/>
        </p:nvPicPr>
        <p:blipFill>
          <a:blip r:embed="rId5" cstate="print"/>
          <a:srcRect/>
          <a:stretch>
            <a:fillRect/>
          </a:stretch>
        </p:blipFill>
        <p:spPr bwMode="auto">
          <a:xfrm>
            <a:off x="6858000" y="6400800"/>
            <a:ext cx="2197100" cy="350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Documents and Settings\careytr\Local Settings\Temporary Internet Files\Content.IE5\549V92BE\MC900084010[1].wmf"/>
          <p:cNvPicPr>
            <a:picLocks noChangeAspect="1" noChangeArrowheads="1"/>
          </p:cNvPicPr>
          <p:nvPr/>
        </p:nvPicPr>
        <p:blipFill>
          <a:blip r:embed="rId3" cstate="print"/>
          <a:srcRect/>
          <a:stretch>
            <a:fillRect/>
          </a:stretch>
        </p:blipFill>
        <p:spPr bwMode="auto">
          <a:xfrm>
            <a:off x="6248400" y="406400"/>
            <a:ext cx="2106613" cy="1346200"/>
          </a:xfrm>
          <a:prstGeom prst="rect">
            <a:avLst/>
          </a:prstGeom>
          <a:noFill/>
          <a:ln w="9525">
            <a:noFill/>
            <a:miter lim="800000"/>
            <a:headEnd/>
            <a:tailEnd/>
          </a:ln>
        </p:spPr>
      </p:pic>
      <p:pic>
        <p:nvPicPr>
          <p:cNvPr id="52226" name="Picture 4" descr="C:\Documents and Settings\careytr\Local Settings\Temporary Internet Files\Content.IE5\AW4FFSST\MC900084044[1].wmf"/>
          <p:cNvPicPr>
            <a:picLocks noChangeAspect="1" noChangeArrowheads="1"/>
          </p:cNvPicPr>
          <p:nvPr/>
        </p:nvPicPr>
        <p:blipFill>
          <a:blip r:embed="rId4" cstate="print"/>
          <a:srcRect/>
          <a:stretch>
            <a:fillRect/>
          </a:stretch>
        </p:blipFill>
        <p:spPr bwMode="auto">
          <a:xfrm rot="8725224" flipV="1">
            <a:off x="501650" y="354013"/>
            <a:ext cx="1889125" cy="1281112"/>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372763476"/>
              </p:ext>
            </p:extLst>
          </p:nvPr>
        </p:nvGraphicFramePr>
        <p:xfrm>
          <a:off x="685800" y="2667000"/>
          <a:ext cx="7940675" cy="2834640"/>
        </p:xfrm>
        <a:graphic>
          <a:graphicData uri="http://schemas.openxmlformats.org/drawingml/2006/table">
            <a:tbl>
              <a:tblPr/>
              <a:tblGrid>
                <a:gridCol w="3970338"/>
                <a:gridCol w="397033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Bass – Large, Rock, Small Mouth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Bluegill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Black Buffalo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Brown Bullhead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Carp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Catfish, Channel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Crappie, Black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Freshwater Drum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Lake Herring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Muskellunge</a:t>
                      </a:r>
                      <a:endParaRPr kumimoji="0" lang="en-US"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893D8">
                        <a:alpha val="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Perch – White, Yellow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Northern Pike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Salmon – Chinook, Coho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Gizzard Shad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Sturgeon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Suckers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Trout – Brown, Lake, Rainbow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Turbot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Walleye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fornian FB" pitchFamily="18" charset="0"/>
                        </a:rPr>
                        <a:t>Lake Whitefish</a:t>
                      </a:r>
                      <a:endParaRPr kumimoji="0" lang="en-US"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893D8">
                        <a:alpha val="0"/>
                      </a:srgbClr>
                    </a:solidFill>
                  </a:tcPr>
                </a:tc>
              </a:tr>
            </a:tbl>
          </a:graphicData>
        </a:graphic>
      </p:graphicFrame>
      <p:sp>
        <p:nvSpPr>
          <p:cNvPr id="52235" name="TextBox 2"/>
          <p:cNvSpPr txBox="1">
            <a:spLocks noChangeArrowheads="1"/>
          </p:cNvSpPr>
          <p:nvPr/>
        </p:nvSpPr>
        <p:spPr bwMode="auto">
          <a:xfrm>
            <a:off x="2819400" y="1295400"/>
            <a:ext cx="3262313" cy="646113"/>
          </a:xfrm>
          <a:prstGeom prst="rect">
            <a:avLst/>
          </a:prstGeom>
          <a:noFill/>
          <a:ln w="9525">
            <a:noFill/>
            <a:miter lim="800000"/>
            <a:headEnd/>
            <a:tailEnd/>
          </a:ln>
        </p:spPr>
        <p:txBody>
          <a:bodyPr wrap="none">
            <a:spAutoFit/>
          </a:bodyPr>
          <a:lstStyle/>
          <a:p>
            <a:r>
              <a:rPr lang="en-US" sz="3600" b="1">
                <a:solidFill>
                  <a:schemeClr val="bg1"/>
                </a:solidFill>
                <a:latin typeface="Californian FB" pitchFamily="18" charset="0"/>
              </a:rPr>
              <a:t>Michigan Fish</a:t>
            </a:r>
          </a:p>
        </p:txBody>
      </p:sp>
      <p:pic>
        <p:nvPicPr>
          <p:cNvPr id="52236" name="Picture 5" descr="CHM Wordmark horiz new gr.tiff"/>
          <p:cNvPicPr>
            <a:picLocks noChangeAspect="1"/>
          </p:cNvPicPr>
          <p:nvPr/>
        </p:nvPicPr>
        <p:blipFill>
          <a:blip r:embed="rId5" cstate="print"/>
          <a:srcRect/>
          <a:stretch>
            <a:fillRect/>
          </a:stretch>
        </p:blipFill>
        <p:spPr bwMode="auto">
          <a:xfrm>
            <a:off x="68580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61806113"/>
              </p:ext>
            </p:extLst>
          </p:nvPr>
        </p:nvGraphicFramePr>
        <p:xfrm>
          <a:off x="533400" y="2087563"/>
          <a:ext cx="8137590" cy="3322320"/>
        </p:xfrm>
        <a:graphic>
          <a:graphicData uri="http://schemas.openxmlformats.org/drawingml/2006/table">
            <a:tbl>
              <a:tblPr firstRow="1" bandRow="1">
                <a:tableStyleId>{5C22544A-7EE6-4342-B048-85BDC9FD1C3A}</a:tableStyleId>
              </a:tblPr>
              <a:tblGrid>
                <a:gridCol w="4068795"/>
                <a:gridCol w="4068795"/>
              </a:tblGrid>
              <a:tr h="370840">
                <a:tc>
                  <a:txBody>
                    <a:bodyPr/>
                    <a:lstStyle/>
                    <a:p>
                      <a:pPr algn="ctr"/>
                      <a:r>
                        <a:rPr lang="en-US" sz="2400" b="1" dirty="0" smtClean="0">
                          <a:solidFill>
                            <a:srgbClr val="000000"/>
                          </a:solidFill>
                          <a:latin typeface="Californian FB" pitchFamily="18" charset="0"/>
                        </a:rPr>
                        <a:t>Store- or Restaurant-Bought Fish</a:t>
                      </a:r>
                    </a:p>
                  </a:txBody>
                  <a:tcPr>
                    <a:solidFill>
                      <a:schemeClr val="accent1">
                        <a:alpha val="0"/>
                      </a:schemeClr>
                    </a:solidFill>
                  </a:tcPr>
                </a:tc>
                <a:tc>
                  <a:txBody>
                    <a:bodyPr/>
                    <a:lstStyle/>
                    <a:p>
                      <a:pPr algn="ctr"/>
                      <a:r>
                        <a:rPr lang="en-US" sz="2400" b="1" dirty="0" smtClean="0">
                          <a:solidFill>
                            <a:srgbClr val="000000"/>
                          </a:solidFill>
                          <a:latin typeface="Californian FB" pitchFamily="18" charset="0"/>
                        </a:rPr>
                        <a:t>Recreationally-Caught</a:t>
                      </a:r>
                      <a:r>
                        <a:rPr lang="en-US" sz="2400" b="1" baseline="0" dirty="0" smtClean="0">
                          <a:solidFill>
                            <a:srgbClr val="000000"/>
                          </a:solidFill>
                          <a:latin typeface="Californian FB" pitchFamily="18" charset="0"/>
                        </a:rPr>
                        <a:t> Fish</a:t>
                      </a:r>
                      <a:endParaRPr lang="en-US" sz="2400" b="1" dirty="0" smtClean="0">
                        <a:solidFill>
                          <a:srgbClr val="000000"/>
                        </a:solidFill>
                        <a:latin typeface="Californian FB" pitchFamily="18" charset="0"/>
                      </a:endParaRPr>
                    </a:p>
                  </a:txBody>
                  <a:tcPr>
                    <a:solidFill>
                      <a:schemeClr val="accent1">
                        <a:alpha val="0"/>
                      </a:schemeClr>
                    </a:solidFill>
                  </a:tcPr>
                </a:tc>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latin typeface="Californian FB" pitchFamily="18" charset="0"/>
                        </a:rPr>
                        <a:t> </a:t>
                      </a:r>
                      <a:r>
                        <a:rPr lang="en-US" sz="2400" b="1" u="none" dirty="0" smtClean="0">
                          <a:solidFill>
                            <a:srgbClr val="000000"/>
                          </a:solidFill>
                          <a:latin typeface="Californian FB" pitchFamily="18" charset="0"/>
                        </a:rPr>
                        <a:t>Benefits</a:t>
                      </a:r>
                    </a:p>
                  </a:txBody>
                  <a:tcPr/>
                </a:tc>
                <a:tc hMerge="1">
                  <a:txBody>
                    <a:bodyPr/>
                    <a:lstStyle/>
                    <a:p>
                      <a:endParaRPr lang="en-US" dirty="0"/>
                    </a:p>
                  </a:txBody>
                  <a:tcPr/>
                </a:tc>
              </a:tr>
              <a:tr h="370840">
                <a:tc>
                  <a:txBody>
                    <a:bodyPr/>
                    <a:lstStyle/>
                    <a:p>
                      <a:r>
                        <a:rPr lang="en-US" sz="2000" b="1" dirty="0" smtClean="0">
                          <a:solidFill>
                            <a:srgbClr val="000000"/>
                          </a:solidFill>
                          <a:latin typeface="Californian FB" pitchFamily="18" charset="0"/>
                        </a:rPr>
                        <a:t>Wider Variety</a:t>
                      </a:r>
                      <a:endParaRPr lang="en-US" sz="2000" dirty="0">
                        <a:solidFill>
                          <a:srgbClr val="000000"/>
                        </a:solidFill>
                      </a:endParaRPr>
                    </a:p>
                  </a:txBody>
                  <a:tcPr/>
                </a:tc>
                <a:tc>
                  <a:txBody>
                    <a:bodyPr/>
                    <a:lstStyle/>
                    <a:p>
                      <a:pPr marL="1588" indent="0">
                        <a:spcBef>
                          <a:spcPts val="0"/>
                        </a:spcBef>
                      </a:pPr>
                      <a:r>
                        <a:rPr lang="en-US" sz="2000" b="1" dirty="0" smtClean="0">
                          <a:solidFill>
                            <a:srgbClr val="000000"/>
                          </a:solidFill>
                          <a:latin typeface="Californian FB" pitchFamily="18" charset="0"/>
                        </a:rPr>
                        <a:t>Able to Select Smaller Fish</a:t>
                      </a:r>
                    </a:p>
                  </a:txBody>
                  <a:tcPr/>
                </a:tc>
              </a:tr>
              <a:tr h="370840">
                <a:tc>
                  <a:txBody>
                    <a:bodyPr/>
                    <a:lstStyle/>
                    <a:p>
                      <a:pPr marL="1588" indent="0">
                        <a:spcBef>
                          <a:spcPts val="0"/>
                        </a:spcBef>
                      </a:pPr>
                      <a:r>
                        <a:rPr lang="en-US" sz="2000" b="1" dirty="0" smtClean="0">
                          <a:solidFill>
                            <a:srgbClr val="000000"/>
                          </a:solidFill>
                          <a:latin typeface="Californian FB" pitchFamily="18" charset="0"/>
                        </a:rPr>
                        <a:t>Able to Select Oily Fish</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0000"/>
                          </a:solidFill>
                          <a:latin typeface="Californian FB" pitchFamily="18" charset="0"/>
                        </a:rPr>
                        <a:t>Able to Select Fishing Locale</a:t>
                      </a:r>
                    </a:p>
                  </a:txBody>
                  <a:tcPr/>
                </a:tc>
              </a:tr>
              <a:tr h="370840">
                <a:tc>
                  <a:txBody>
                    <a:bodyPr/>
                    <a:lstStyle/>
                    <a:p>
                      <a:pPr marL="1588" indent="0">
                        <a:spcBef>
                          <a:spcPts val="0"/>
                        </a:spcBef>
                      </a:pPr>
                      <a:r>
                        <a:rPr lang="en-US" sz="2000" b="1" dirty="0" smtClean="0">
                          <a:solidFill>
                            <a:srgbClr val="000000"/>
                          </a:solidFill>
                          <a:latin typeface="Californian FB" pitchFamily="18" charset="0"/>
                        </a:rPr>
                        <a:t>FDA standard for PCBs/Mercury</a:t>
                      </a:r>
                    </a:p>
                  </a:txBody>
                  <a:tcPr/>
                </a:tc>
                <a:tc>
                  <a:txBody>
                    <a:bodyPr/>
                    <a:lstStyle/>
                    <a:p>
                      <a:pPr algn="ctr"/>
                      <a:endParaRPr lang="en-US" sz="2000" dirty="0">
                        <a:solidFill>
                          <a:srgbClr val="000000"/>
                        </a:solidFill>
                      </a:endParaRPr>
                    </a:p>
                  </a:txBody>
                  <a:tcPr/>
                </a:tc>
              </a:tr>
              <a:tr h="370840">
                <a:tc gridSpan="2">
                  <a:txBody>
                    <a:bodyPr/>
                    <a:lstStyle/>
                    <a:p>
                      <a:pPr algn="ctr"/>
                      <a:r>
                        <a:rPr lang="en-US" sz="2400" b="1" u="none" dirty="0" smtClean="0">
                          <a:solidFill>
                            <a:srgbClr val="000000"/>
                          </a:solidFill>
                          <a:latin typeface="Californian FB" pitchFamily="18" charset="0"/>
                        </a:rPr>
                        <a:t>Risks</a:t>
                      </a:r>
                      <a:endParaRPr lang="en-US" sz="2000" u="none" dirty="0">
                        <a:solidFill>
                          <a:srgbClr val="000000"/>
                        </a:solidFill>
                      </a:endParaRPr>
                    </a:p>
                  </a:txBody>
                  <a:tcPr/>
                </a:tc>
                <a:tc hMerge="1">
                  <a:txBody>
                    <a:bodyPr/>
                    <a:lstStyle/>
                    <a:p>
                      <a:endParaRPr lang="en-US" dirty="0"/>
                    </a:p>
                  </a:txBody>
                  <a:tcPr/>
                </a:tc>
              </a:tr>
              <a:tr h="370840">
                <a:tc>
                  <a:txBody>
                    <a:bodyPr/>
                    <a:lstStyle/>
                    <a:p>
                      <a:r>
                        <a:rPr lang="en-US" sz="2000" b="1" dirty="0" smtClean="0">
                          <a:solidFill>
                            <a:srgbClr val="000000"/>
                          </a:solidFill>
                          <a:latin typeface="Californian FB" pitchFamily="18" charset="0"/>
                        </a:rPr>
                        <a:t>Highest Mercury Fish</a:t>
                      </a:r>
                    </a:p>
                  </a:txBody>
                  <a:tcPr/>
                </a:tc>
                <a:tc>
                  <a:txBody>
                    <a:bodyPr/>
                    <a:lstStyle/>
                    <a:p>
                      <a:r>
                        <a:rPr lang="en-US" sz="2000" b="1" dirty="0" smtClean="0">
                          <a:solidFill>
                            <a:srgbClr val="000000"/>
                          </a:solidFill>
                          <a:latin typeface="Californian FB" pitchFamily="18" charset="0"/>
                        </a:rPr>
                        <a:t>Possibly Highly</a:t>
                      </a:r>
                      <a:r>
                        <a:rPr lang="en-US" sz="2000" b="1" baseline="0" dirty="0" smtClean="0">
                          <a:solidFill>
                            <a:srgbClr val="000000"/>
                          </a:solidFill>
                          <a:latin typeface="Californian FB" pitchFamily="18" charset="0"/>
                        </a:rPr>
                        <a:t> </a:t>
                      </a:r>
                      <a:r>
                        <a:rPr lang="en-US" sz="2000" b="1" dirty="0" smtClean="0">
                          <a:solidFill>
                            <a:srgbClr val="000000"/>
                          </a:solidFill>
                          <a:latin typeface="Californian FB" pitchFamily="18" charset="0"/>
                        </a:rPr>
                        <a:t>Contaminated</a:t>
                      </a:r>
                    </a:p>
                  </a:txBody>
                  <a:tcPr/>
                </a:tc>
              </a:tr>
            </a:tbl>
          </a:graphicData>
        </a:graphic>
      </p:graphicFrame>
      <p:sp>
        <p:nvSpPr>
          <p:cNvPr id="53275" name="TextBox 9"/>
          <p:cNvSpPr txBox="1">
            <a:spLocks noChangeArrowheads="1"/>
          </p:cNvSpPr>
          <p:nvPr/>
        </p:nvSpPr>
        <p:spPr bwMode="auto">
          <a:xfrm>
            <a:off x="0" y="569913"/>
            <a:ext cx="9144000" cy="954087"/>
          </a:xfrm>
          <a:prstGeom prst="rect">
            <a:avLst/>
          </a:prstGeom>
          <a:noFill/>
          <a:ln w="9525">
            <a:noFill/>
            <a:miter lim="800000"/>
            <a:headEnd/>
            <a:tailEnd/>
          </a:ln>
        </p:spPr>
        <p:txBody>
          <a:bodyPr>
            <a:spAutoFit/>
          </a:bodyPr>
          <a:lstStyle/>
          <a:p>
            <a:pPr algn="ctr"/>
            <a:r>
              <a:rPr lang="en-US" sz="2800" b="1">
                <a:solidFill>
                  <a:srgbClr val="000000"/>
                </a:solidFill>
                <a:latin typeface="Californian FB" pitchFamily="18" charset="0"/>
              </a:rPr>
              <a:t>Benefits &amp; Risks of </a:t>
            </a:r>
          </a:p>
          <a:p>
            <a:pPr algn="ctr"/>
            <a:r>
              <a:rPr lang="en-US" sz="2800" b="1">
                <a:solidFill>
                  <a:srgbClr val="000000"/>
                </a:solidFill>
                <a:latin typeface="Californian FB" pitchFamily="18" charset="0"/>
              </a:rPr>
              <a:t>Store/Restaurant vs. Recreational Fish</a:t>
            </a:r>
          </a:p>
        </p:txBody>
      </p:sp>
      <p:pic>
        <p:nvPicPr>
          <p:cNvPr id="53276" name="Picture 5"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7845157"/>
              </p:ext>
            </p:extLst>
          </p:nvPr>
        </p:nvGraphicFramePr>
        <p:xfrm>
          <a:off x="609600" y="762000"/>
          <a:ext cx="8305800" cy="5310313"/>
        </p:xfrm>
        <a:graphic>
          <a:graphicData uri="http://schemas.openxmlformats.org/drawingml/2006/table">
            <a:tbl>
              <a:tblPr bandRow="1">
                <a:tableStyleId>{69CF1AB2-1976-4502-BF36-3FF5EA218861}</a:tableStyleId>
              </a:tblPr>
              <a:tblGrid>
                <a:gridCol w="1752600"/>
                <a:gridCol w="1905000"/>
                <a:gridCol w="1905000"/>
                <a:gridCol w="2743200"/>
              </a:tblGrid>
              <a:tr h="0">
                <a:tc>
                  <a:txBody>
                    <a:bodyPr/>
                    <a:lstStyle/>
                    <a:p>
                      <a:pPr marL="0" marR="0" algn="ctr">
                        <a:lnSpc>
                          <a:spcPct val="115000"/>
                        </a:lnSpc>
                        <a:spcBef>
                          <a:spcPts val="0"/>
                        </a:spcBef>
                        <a:spcAft>
                          <a:spcPts val="0"/>
                        </a:spcAft>
                      </a:pPr>
                      <a:r>
                        <a:rPr lang="en-US" sz="1600" b="1" dirty="0" smtClean="0">
                          <a:latin typeface="Californian FB" pitchFamily="18" charset="0"/>
                        </a:rPr>
                        <a:t>FAMILY</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smtClean="0">
                          <a:latin typeface="Californian FB" pitchFamily="18" charset="0"/>
                        </a:rPr>
                        <a:t>FATTY ACIDS</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smtClean="0">
                          <a:latin typeface="Californian FB" pitchFamily="18" charset="0"/>
                        </a:rPr>
                        <a:t>FORMULA</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smtClean="0">
                          <a:latin typeface="Californian FB" pitchFamily="18" charset="0"/>
                        </a:rPr>
                        <a:t>SOURCE</a:t>
                      </a:r>
                      <a:endParaRPr lang="en-US" sz="1600" b="1" dirty="0">
                        <a:solidFill>
                          <a:schemeClr val="bg1"/>
                        </a:solidFill>
                        <a:latin typeface="Californian FB" pitchFamily="18" charset="0"/>
                        <a:ea typeface="Calibri"/>
                        <a:cs typeface="Arial" pitchFamily="34" charset="0"/>
                      </a:endParaRPr>
                    </a:p>
                  </a:txBody>
                  <a:tcPr marL="57150" marR="57150" marT="57150" marB="57150" anchor="ctr"/>
                </a:tc>
              </a:tr>
              <a:tr h="0">
                <a:tc>
                  <a:txBody>
                    <a:bodyPr/>
                    <a:lstStyle/>
                    <a:p>
                      <a:pPr marL="0" marR="0" algn="ctr">
                        <a:lnSpc>
                          <a:spcPct val="115000"/>
                        </a:lnSpc>
                        <a:spcBef>
                          <a:spcPts val="0"/>
                        </a:spcBef>
                        <a:spcAft>
                          <a:spcPts val="0"/>
                        </a:spcAft>
                      </a:pPr>
                      <a:r>
                        <a:rPr lang="en-US" sz="1600" dirty="0" smtClean="0">
                          <a:latin typeface="Californian FB" pitchFamily="18" charset="0"/>
                        </a:rPr>
                        <a:t>Omega-9</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Oleic acid</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C18:1</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smtClean="0">
                          <a:latin typeface="Californian FB" pitchFamily="18" charset="0"/>
                        </a:rPr>
                        <a:t>Most </a:t>
                      </a:r>
                      <a:r>
                        <a:rPr lang="en-US" sz="1600" dirty="0">
                          <a:latin typeface="Californian FB" pitchFamily="18" charset="0"/>
                        </a:rPr>
                        <a:t>vegetable oils (canola, olive); animal fats</a:t>
                      </a:r>
                      <a:endParaRPr lang="en-US" sz="1600" b="1" dirty="0">
                        <a:solidFill>
                          <a:schemeClr val="bg1"/>
                        </a:solidFill>
                        <a:latin typeface="Californian FB" pitchFamily="18" charset="0"/>
                        <a:ea typeface="Calibri"/>
                        <a:cs typeface="Arial" pitchFamily="34" charset="0"/>
                      </a:endParaRPr>
                    </a:p>
                  </a:txBody>
                  <a:tcPr marT="91440" marB="91440" anchor="ctr"/>
                </a:tc>
              </a:tr>
              <a:tr h="0">
                <a:tc>
                  <a:txBody>
                    <a:bodyPr/>
                    <a:lstStyle/>
                    <a:p>
                      <a:pPr marL="0" marR="0" algn="ctr">
                        <a:lnSpc>
                          <a:spcPct val="115000"/>
                        </a:lnSpc>
                        <a:spcBef>
                          <a:spcPts val="0"/>
                        </a:spcBef>
                        <a:spcAft>
                          <a:spcPts val="0"/>
                        </a:spcAft>
                      </a:pPr>
                      <a:r>
                        <a:rPr lang="en-US" sz="1600" dirty="0" smtClean="0">
                          <a:latin typeface="Californian FB" pitchFamily="18" charset="0"/>
                        </a:rPr>
                        <a:t>Omega-6</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err="1" smtClean="0">
                          <a:latin typeface="Californian FB" pitchFamily="18" charset="0"/>
                        </a:rPr>
                        <a:t>Linolenic</a:t>
                      </a:r>
                      <a:r>
                        <a:rPr lang="en-US" sz="1600" dirty="0" smtClean="0">
                          <a:latin typeface="Californian FB" pitchFamily="18" charset="0"/>
                        </a:rPr>
                        <a:t> </a:t>
                      </a:r>
                      <a:r>
                        <a:rPr lang="en-US" sz="1600" dirty="0">
                          <a:latin typeface="Californian FB" pitchFamily="18" charset="0"/>
                        </a:rPr>
                        <a:t>acid</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C18:2</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smtClean="0">
                          <a:latin typeface="Californian FB" pitchFamily="18" charset="0"/>
                        </a:rPr>
                        <a:t>Many </a:t>
                      </a:r>
                      <a:r>
                        <a:rPr lang="en-US" sz="1600" dirty="0">
                          <a:latin typeface="Californian FB" pitchFamily="18" charset="0"/>
                        </a:rPr>
                        <a:t>vegetable oils (corn, safflower, soybean)</a:t>
                      </a:r>
                      <a:endParaRPr lang="en-US" sz="1600" b="1" dirty="0">
                        <a:solidFill>
                          <a:schemeClr val="bg1"/>
                        </a:solidFill>
                        <a:latin typeface="Californian FB" pitchFamily="18" charset="0"/>
                        <a:ea typeface="Calibri"/>
                        <a:cs typeface="Arial" pitchFamily="34" charset="0"/>
                      </a:endParaRPr>
                    </a:p>
                  </a:txBody>
                  <a:tcPr marT="91440" marB="91440" anchor="ctr"/>
                </a:tc>
              </a:tr>
              <a:tr h="0">
                <a:tc>
                  <a:txBody>
                    <a:bodyPr/>
                    <a:lstStyle/>
                    <a:p>
                      <a:pPr algn="ctr">
                        <a:lnSpc>
                          <a:spcPct val="115000"/>
                        </a:lnSpc>
                      </a:pPr>
                      <a:endParaRPr lang="en-US" sz="1600" b="1" dirty="0">
                        <a:solidFill>
                          <a:schemeClr val="bg1"/>
                        </a:solidFill>
                        <a:latin typeface="Californian FB" pitchFamily="18" charset="0"/>
                        <a:ea typeface="Times New Roman"/>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err="1">
                          <a:latin typeface="Californian FB" pitchFamily="18" charset="0"/>
                        </a:rPr>
                        <a:t>Arachidonic</a:t>
                      </a:r>
                      <a:r>
                        <a:rPr lang="en-US" sz="1600" dirty="0">
                          <a:latin typeface="Californian FB" pitchFamily="18" charset="0"/>
                        </a:rPr>
                        <a:t> acid</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C20:4</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a:latin typeface="Californian FB" pitchFamily="18" charset="0"/>
                        </a:rPr>
                        <a:t>Poultry, meats</a:t>
                      </a:r>
                      <a:endParaRPr lang="en-US" sz="1600" b="1" dirty="0">
                        <a:solidFill>
                          <a:schemeClr val="bg1"/>
                        </a:solidFill>
                        <a:latin typeface="Californian FB" pitchFamily="18" charset="0"/>
                        <a:ea typeface="Calibri"/>
                        <a:cs typeface="Arial" pitchFamily="34" charset="0"/>
                      </a:endParaRPr>
                    </a:p>
                  </a:txBody>
                  <a:tcPr marT="91440" marB="91440" anchor="ctr"/>
                </a:tc>
              </a:tr>
              <a:tr h="0">
                <a:tc>
                  <a:txBody>
                    <a:bodyPr/>
                    <a:lstStyle/>
                    <a:p>
                      <a:pPr marL="0" marR="0" algn="ctr">
                        <a:lnSpc>
                          <a:spcPct val="115000"/>
                        </a:lnSpc>
                        <a:spcBef>
                          <a:spcPts val="0"/>
                        </a:spcBef>
                        <a:spcAft>
                          <a:spcPts val="0"/>
                        </a:spcAft>
                      </a:pPr>
                      <a:r>
                        <a:rPr lang="en-US" sz="1600" b="1" dirty="0" smtClean="0">
                          <a:latin typeface="Californian FB" pitchFamily="18" charset="0"/>
                        </a:rPr>
                        <a:t>Omega-3</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α-</a:t>
                      </a:r>
                      <a:r>
                        <a:rPr lang="en-US" sz="1600" dirty="0" err="1">
                          <a:latin typeface="Californian FB" pitchFamily="18" charset="0"/>
                        </a:rPr>
                        <a:t>linolenic</a:t>
                      </a:r>
                      <a:r>
                        <a:rPr lang="en-US" sz="1600" dirty="0">
                          <a:latin typeface="Californian FB" pitchFamily="18" charset="0"/>
                        </a:rPr>
                        <a:t> acid</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C18:3</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smtClean="0">
                          <a:latin typeface="Californian FB" pitchFamily="18" charset="0"/>
                        </a:rPr>
                        <a:t>Selected </a:t>
                      </a:r>
                      <a:r>
                        <a:rPr lang="en-US" sz="1600" dirty="0">
                          <a:latin typeface="Californian FB" pitchFamily="18" charset="0"/>
                        </a:rPr>
                        <a:t>vegetable oil (flaxseed, canola)</a:t>
                      </a:r>
                      <a:endParaRPr lang="en-US" sz="1600" b="1" dirty="0">
                        <a:solidFill>
                          <a:schemeClr val="accent2"/>
                        </a:solidFill>
                        <a:latin typeface="Californian FB" pitchFamily="18" charset="0"/>
                        <a:ea typeface="Calibri"/>
                        <a:cs typeface="Arial" pitchFamily="34" charset="0"/>
                      </a:endParaRPr>
                    </a:p>
                  </a:txBody>
                  <a:tcPr marT="91440" marB="91440" anchor="ctr"/>
                </a:tc>
              </a:tr>
              <a:tr h="0">
                <a:tc>
                  <a:txBody>
                    <a:bodyPr/>
                    <a:lstStyle/>
                    <a:p>
                      <a:pPr algn="ctr">
                        <a:lnSpc>
                          <a:spcPct val="115000"/>
                        </a:lnSpc>
                      </a:pPr>
                      <a:endParaRPr lang="en-US" sz="1600" b="1" dirty="0">
                        <a:solidFill>
                          <a:schemeClr val="accent2"/>
                        </a:solidFill>
                        <a:latin typeface="Californian FB" pitchFamily="18" charset="0"/>
                        <a:ea typeface="Times New Roman"/>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a:latin typeface="Californian FB" pitchFamily="18" charset="0"/>
                        </a:rPr>
                        <a:t>EPA</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a:latin typeface="Californian FB" pitchFamily="18" charset="0"/>
                        </a:rPr>
                        <a:t>C20:5</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b="1" dirty="0">
                          <a:latin typeface="Californian FB" pitchFamily="18" charset="0"/>
                        </a:rPr>
                        <a:t>Marine oils and fish</a:t>
                      </a:r>
                      <a:endParaRPr lang="en-US" sz="1600" b="1" dirty="0">
                        <a:solidFill>
                          <a:schemeClr val="accent2"/>
                        </a:solidFill>
                        <a:latin typeface="Californian FB" pitchFamily="18" charset="0"/>
                        <a:ea typeface="Calibri"/>
                        <a:cs typeface="Arial" pitchFamily="34" charset="0"/>
                      </a:endParaRPr>
                    </a:p>
                  </a:txBody>
                  <a:tcPr marT="91440" marB="91440" anchor="ctr"/>
                </a:tc>
              </a:tr>
              <a:tr h="482281">
                <a:tc>
                  <a:txBody>
                    <a:bodyPr/>
                    <a:lstStyle/>
                    <a:p>
                      <a:pPr algn="ctr">
                        <a:lnSpc>
                          <a:spcPct val="115000"/>
                        </a:lnSpc>
                      </a:pPr>
                      <a:endParaRPr lang="en-US" sz="1600" b="1" dirty="0">
                        <a:solidFill>
                          <a:schemeClr val="accent2"/>
                        </a:solidFill>
                        <a:latin typeface="Californian FB" pitchFamily="18" charset="0"/>
                        <a:ea typeface="Times New Roman"/>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a:latin typeface="Californian FB" pitchFamily="18" charset="0"/>
                        </a:rPr>
                        <a:t>DHA</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b="1" dirty="0">
                          <a:latin typeface="Californian FB" pitchFamily="18" charset="0"/>
                        </a:rPr>
                        <a:t>C22:6</a:t>
                      </a:r>
                      <a:endParaRPr lang="en-US" sz="1600" b="1" dirty="0">
                        <a:solidFill>
                          <a:schemeClr val="accent2"/>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b="1" dirty="0">
                          <a:latin typeface="Californian FB" pitchFamily="18" charset="0"/>
                        </a:rPr>
                        <a:t>Marine oils and fish</a:t>
                      </a:r>
                      <a:endParaRPr lang="en-US" sz="1600" b="1" dirty="0">
                        <a:solidFill>
                          <a:schemeClr val="accent2"/>
                        </a:solidFill>
                        <a:latin typeface="Californian FB" pitchFamily="18" charset="0"/>
                        <a:ea typeface="Calibri"/>
                        <a:cs typeface="Arial" pitchFamily="34" charset="0"/>
                      </a:endParaRPr>
                    </a:p>
                  </a:txBody>
                  <a:tcPr marT="91440" marB="91440" anchor="ctr"/>
                </a:tc>
              </a:tr>
              <a:tr h="0">
                <a:tc>
                  <a:txBody>
                    <a:bodyPr/>
                    <a:lstStyle/>
                    <a:p>
                      <a:pPr marL="0" marR="0" algn="ctr">
                        <a:lnSpc>
                          <a:spcPct val="115000"/>
                        </a:lnSpc>
                        <a:spcBef>
                          <a:spcPts val="0"/>
                        </a:spcBef>
                        <a:spcAft>
                          <a:spcPts val="0"/>
                        </a:spcAft>
                      </a:pPr>
                      <a:r>
                        <a:rPr lang="en-US" sz="1600" dirty="0" smtClean="0">
                          <a:latin typeface="Californian FB" pitchFamily="18" charset="0"/>
                        </a:rPr>
                        <a:t>Saturated </a:t>
                      </a:r>
                      <a:r>
                        <a:rPr lang="en-US" sz="1600" dirty="0">
                          <a:latin typeface="Californian FB" pitchFamily="18" charset="0"/>
                        </a:rPr>
                        <a:t>fats</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err="1">
                          <a:latin typeface="Californian FB" pitchFamily="18" charset="0"/>
                        </a:rPr>
                        <a:t>Palmitic</a:t>
                      </a:r>
                      <a:r>
                        <a:rPr lang="en-US" sz="1600" dirty="0">
                          <a:latin typeface="Californian FB" pitchFamily="18" charset="0"/>
                        </a:rPr>
                        <a:t> acid</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C16:0</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a:latin typeface="Californian FB" pitchFamily="18" charset="0"/>
                        </a:rPr>
                        <a:t>Animal and vegetable fats</a:t>
                      </a:r>
                      <a:endParaRPr lang="en-US" sz="1600" b="1" dirty="0">
                        <a:solidFill>
                          <a:schemeClr val="bg1"/>
                        </a:solidFill>
                        <a:latin typeface="Californian FB" pitchFamily="18" charset="0"/>
                        <a:ea typeface="Calibri"/>
                        <a:cs typeface="Arial" pitchFamily="34" charset="0"/>
                      </a:endParaRPr>
                    </a:p>
                  </a:txBody>
                  <a:tcPr marT="91440" marB="91440" anchor="ctr"/>
                </a:tc>
              </a:tr>
              <a:tr h="0">
                <a:tc>
                  <a:txBody>
                    <a:bodyPr/>
                    <a:lstStyle/>
                    <a:p>
                      <a:pPr algn="ctr">
                        <a:lnSpc>
                          <a:spcPct val="115000"/>
                        </a:lnSpc>
                      </a:pPr>
                      <a:endParaRPr lang="en-US" sz="1600" b="1" dirty="0">
                        <a:solidFill>
                          <a:schemeClr val="bg1"/>
                        </a:solidFill>
                        <a:latin typeface="Californian FB" pitchFamily="18" charset="0"/>
                        <a:ea typeface="Times New Roman"/>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err="1">
                          <a:latin typeface="Californian FB" pitchFamily="18" charset="0"/>
                        </a:rPr>
                        <a:t>Stearic</a:t>
                      </a:r>
                      <a:r>
                        <a:rPr lang="en-US" sz="1600" dirty="0">
                          <a:latin typeface="Californian FB" pitchFamily="18" charset="0"/>
                        </a:rPr>
                        <a:t> acid</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gn="ctr">
                        <a:lnSpc>
                          <a:spcPct val="115000"/>
                        </a:lnSpc>
                        <a:spcBef>
                          <a:spcPts val="0"/>
                        </a:spcBef>
                        <a:spcAft>
                          <a:spcPts val="0"/>
                        </a:spcAft>
                      </a:pPr>
                      <a:r>
                        <a:rPr lang="en-US" sz="1600" dirty="0">
                          <a:latin typeface="Californian FB" pitchFamily="18" charset="0"/>
                        </a:rPr>
                        <a:t>C18:0</a:t>
                      </a:r>
                      <a:endParaRPr lang="en-US" sz="1600" b="1" dirty="0">
                        <a:solidFill>
                          <a:schemeClr val="bg1"/>
                        </a:solidFill>
                        <a:latin typeface="Californian FB" pitchFamily="18" charset="0"/>
                        <a:ea typeface="Calibri"/>
                        <a:cs typeface="Arial" pitchFamily="34" charset="0"/>
                      </a:endParaRPr>
                    </a:p>
                  </a:txBody>
                  <a:tcPr marT="91440" marB="91440" anchor="ctr"/>
                </a:tc>
                <a:tc>
                  <a:txBody>
                    <a:bodyPr/>
                    <a:lstStyle/>
                    <a:p>
                      <a:pPr marL="0" marR="0">
                        <a:lnSpc>
                          <a:spcPct val="115000"/>
                        </a:lnSpc>
                        <a:spcBef>
                          <a:spcPts val="0"/>
                        </a:spcBef>
                        <a:spcAft>
                          <a:spcPts val="0"/>
                        </a:spcAft>
                      </a:pPr>
                      <a:r>
                        <a:rPr lang="en-US" sz="1600" dirty="0">
                          <a:latin typeface="Californian FB" pitchFamily="18" charset="0"/>
                        </a:rPr>
                        <a:t>Butter, palm oil, kernel oil, coconut oil, and animal </a:t>
                      </a:r>
                      <a:r>
                        <a:rPr lang="en-US" sz="1600" dirty="0" smtClean="0">
                          <a:latin typeface="Californian FB" pitchFamily="18" charset="0"/>
                        </a:rPr>
                        <a:t>fats</a:t>
                      </a:r>
                      <a:endParaRPr lang="en-US" sz="1600" b="1" dirty="0" smtClean="0">
                        <a:solidFill>
                          <a:schemeClr val="bg1"/>
                        </a:solidFill>
                        <a:latin typeface="Californian FB" pitchFamily="18" charset="0"/>
                        <a:ea typeface="Times New Roman"/>
                        <a:cs typeface="Arial" pitchFamily="34" charset="0"/>
                      </a:endParaRPr>
                    </a:p>
                  </a:txBody>
                  <a:tcPr marT="91440" marB="91440" anchor="ctr"/>
                </a:tc>
              </a:tr>
            </a:tbl>
          </a:graphicData>
        </a:graphic>
      </p:graphicFrame>
      <p:sp>
        <p:nvSpPr>
          <p:cNvPr id="19509" name="Rectangle 2"/>
          <p:cNvSpPr>
            <a:spLocks noChangeArrowheads="1"/>
          </p:cNvSpPr>
          <p:nvPr/>
        </p:nvSpPr>
        <p:spPr bwMode="auto">
          <a:xfrm>
            <a:off x="2251075" y="152400"/>
            <a:ext cx="4643438" cy="523875"/>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Californian FB" pitchFamily="18" charset="0"/>
                <a:ea typeface="Times New Roman" pitchFamily="18" charset="0"/>
                <a:cs typeface="Arial" charset="0"/>
              </a:rPr>
              <a:t>Major Classes of Fatty Acids </a:t>
            </a:r>
          </a:p>
        </p:txBody>
      </p:sp>
      <p:pic>
        <p:nvPicPr>
          <p:cNvPr id="19510" name="Picture 3" descr="low asterisk">
            <a:hlinkClick r:id="rId3"/>
          </p:cNvPr>
          <p:cNvPicPr>
            <a:picLocks noChangeAspect="1" noChangeArrowheads="1"/>
          </p:cNvPicPr>
          <p:nvPr/>
        </p:nvPicPr>
        <p:blipFill>
          <a:blip r:embed="rId4" cstate="print"/>
          <a:srcRect/>
          <a:stretch>
            <a:fillRect/>
          </a:stretch>
        </p:blipFill>
        <p:spPr bwMode="auto">
          <a:xfrm>
            <a:off x="0" y="0"/>
            <a:ext cx="85725" cy="66675"/>
          </a:xfrm>
          <a:prstGeom prst="rect">
            <a:avLst/>
          </a:prstGeom>
          <a:noFill/>
          <a:ln w="9525">
            <a:noFill/>
            <a:miter lim="800000"/>
            <a:headEnd/>
            <a:tailEnd/>
          </a:ln>
        </p:spPr>
      </p:pic>
      <p:sp>
        <p:nvSpPr>
          <p:cNvPr id="19511" name="Rectangle 3"/>
          <p:cNvSpPr>
            <a:spLocks noChangeArrowheads="1"/>
          </p:cNvSpPr>
          <p:nvPr/>
        </p:nvSpPr>
        <p:spPr bwMode="auto">
          <a:xfrm>
            <a:off x="533400" y="6181725"/>
            <a:ext cx="5334000" cy="523875"/>
          </a:xfrm>
          <a:prstGeom prst="rect">
            <a:avLst/>
          </a:prstGeom>
          <a:noFill/>
          <a:ln w="9525">
            <a:noFill/>
            <a:miter lim="800000"/>
            <a:headEnd/>
            <a:tailEnd/>
          </a:ln>
        </p:spPr>
        <p:txBody>
          <a:bodyPr anchor="ctr">
            <a:spAutoFit/>
          </a:bodyPr>
          <a:lstStyle/>
          <a:p>
            <a:r>
              <a:rPr lang="en-US" sz="1400" b="1">
                <a:solidFill>
                  <a:schemeClr val="bg1"/>
                </a:solidFill>
                <a:latin typeface="Californian FB" pitchFamily="18" charset="0"/>
                <a:ea typeface="Times New Roman" pitchFamily="18" charset="0"/>
                <a:cs typeface="Arial" charset="0"/>
              </a:rPr>
              <a:t>DHA = docosahexaenoic acid;  EPA = eicosapentaenoic acid.</a:t>
            </a:r>
          </a:p>
          <a:p>
            <a:r>
              <a:rPr lang="en-US" sz="1400" b="1">
                <a:solidFill>
                  <a:schemeClr val="bg1"/>
                </a:solidFill>
                <a:latin typeface="Californian FB" pitchFamily="18" charset="0"/>
                <a:ea typeface="Times New Roman" pitchFamily="18" charset="0"/>
                <a:cs typeface="Arial" charset="0"/>
              </a:rPr>
              <a:t>( </a:t>
            </a:r>
            <a:r>
              <a:rPr lang="en-US" sz="1400" b="1" i="1">
                <a:solidFill>
                  <a:schemeClr val="bg1"/>
                </a:solidFill>
                <a:latin typeface="Californian FB" pitchFamily="18" charset="0"/>
                <a:ea typeface="Times New Roman" pitchFamily="18" charset="0"/>
                <a:cs typeface="Arial" charset="0"/>
              </a:rPr>
              <a:t>J Am Coll Card </a:t>
            </a:r>
            <a:r>
              <a:rPr lang="en-US" sz="1400" b="1">
                <a:solidFill>
                  <a:schemeClr val="bg1"/>
                </a:solidFill>
                <a:latin typeface="Californian FB" pitchFamily="18" charset="0"/>
                <a:ea typeface="Times New Roman" pitchFamily="18" charset="0"/>
                <a:cs typeface="Arial" charset="0"/>
              </a:rPr>
              <a:t>2009;54:585-594)</a:t>
            </a:r>
          </a:p>
        </p:txBody>
      </p:sp>
      <p:pic>
        <p:nvPicPr>
          <p:cNvPr id="19512" name="Picture 7" descr="CHM Wordmark horiz new gr.tiff"/>
          <p:cNvPicPr>
            <a:picLocks noChangeAspect="1"/>
          </p:cNvPicPr>
          <p:nvPr/>
        </p:nvPicPr>
        <p:blipFill>
          <a:blip r:embed="rId5" cstate="print"/>
          <a:srcRect/>
          <a:stretch>
            <a:fillRect/>
          </a:stretch>
        </p:blipFill>
        <p:spPr bwMode="auto">
          <a:xfrm>
            <a:off x="6781800" y="6172200"/>
            <a:ext cx="2197100" cy="350838"/>
          </a:xfrm>
          <a:prstGeom prst="rect">
            <a:avLst/>
          </a:prstGeom>
          <a:noFill/>
          <a:ln w="9525">
            <a:noFill/>
            <a:miter lim="800000"/>
            <a:headEnd/>
            <a:tailEnd/>
          </a:ln>
        </p:spPr>
      </p:pic>
      <p:sp>
        <p:nvSpPr>
          <p:cNvPr id="7" name="Right Arrow 6"/>
          <p:cNvSpPr/>
          <p:nvPr/>
        </p:nvSpPr>
        <p:spPr>
          <a:xfrm>
            <a:off x="1219200" y="41148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rot="10800000">
            <a:off x="8153400" y="4114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O:\MDCH_EAT_SAFE_FISH_GUIDE_-_NORTHWEST_MI_WEB_455357_7_Pag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870" y="0"/>
            <a:ext cx="44382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4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15" y="76200"/>
            <a:ext cx="5029200" cy="62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2215" y="6414459"/>
            <a:ext cx="5638800" cy="381000"/>
          </a:xfrm>
          <a:prstGeom prst="rect">
            <a:avLst/>
          </a:prstGeom>
          <a:noFill/>
        </p:spPr>
        <p:txBody>
          <a:bodyPr wrap="square" rtlCol="0">
            <a:spAutoFit/>
          </a:bodyPr>
          <a:lstStyle/>
          <a:p>
            <a:r>
              <a:rPr lang="en-US" dirty="0" smtClean="0">
                <a:solidFill>
                  <a:schemeClr val="bg1"/>
                </a:solidFill>
              </a:rPr>
              <a:t>*</a:t>
            </a:r>
            <a:r>
              <a:rPr lang="en-US" sz="1200" dirty="0" smtClean="0">
                <a:solidFill>
                  <a:schemeClr val="bg1"/>
                </a:solidFill>
                <a:latin typeface="Californian FB" panose="0207040306080B030204" pitchFamily="18" charset="0"/>
              </a:rPr>
              <a:t>Can double serving if not mercury, </a:t>
            </a:r>
            <a:r>
              <a:rPr lang="en-US" sz="1200" smtClean="0">
                <a:solidFill>
                  <a:schemeClr val="bg1"/>
                </a:solidFill>
                <a:latin typeface="Californian FB" panose="0207040306080B030204" pitchFamily="18" charset="0"/>
              </a:rPr>
              <a:t>not limited </a:t>
            </a:r>
            <a:r>
              <a:rPr lang="en-US" sz="1200" dirty="0" smtClean="0">
                <a:solidFill>
                  <a:schemeClr val="bg1"/>
                </a:solidFill>
                <a:latin typeface="Californian FB" panose="0207040306080B030204" pitchFamily="18" charset="0"/>
              </a:rPr>
              <a:t>and follow the 3 C’s </a:t>
            </a:r>
            <a:endParaRPr lang="en-US" sz="1200" dirty="0">
              <a:solidFill>
                <a:schemeClr val="bg1"/>
              </a:solidFill>
              <a:latin typeface="Californian FB" panose="0207040306080B030204" pitchFamily="18" charset="0"/>
            </a:endParaRPr>
          </a:p>
        </p:txBody>
      </p:sp>
    </p:spTree>
    <p:extLst>
      <p:ext uri="{BB962C8B-B14F-4D97-AF65-F5344CB8AC3E}">
        <p14:creationId xmlns:p14="http://schemas.microsoft.com/office/powerpoint/2010/main" val="251937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064" y="304800"/>
            <a:ext cx="48768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404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76200"/>
            <a:ext cx="4343400" cy="665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386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3" cstate="print"/>
          <a:srcRect r="50000"/>
          <a:stretch/>
        </p:blipFill>
        <p:spPr bwMode="auto">
          <a:xfrm>
            <a:off x="1676400" y="74335"/>
            <a:ext cx="4457700" cy="6432827"/>
          </a:xfrm>
          <a:prstGeom prst="rect">
            <a:avLst/>
          </a:prstGeom>
          <a:noFill/>
          <a:ln w="9525">
            <a:noFill/>
            <a:miter lim="800000"/>
            <a:headEnd/>
            <a:tailEnd/>
          </a:ln>
        </p:spPr>
      </p:pic>
      <p:pic>
        <p:nvPicPr>
          <p:cNvPr id="3" name="Picture 5" descr="CHM Wordmark horiz new gr.tiff"/>
          <p:cNvPicPr>
            <a:picLocks noChangeAspect="1"/>
          </p:cNvPicPr>
          <p:nvPr/>
        </p:nvPicPr>
        <p:blipFill>
          <a:blip r:embed="rId4" cstate="print"/>
          <a:srcRect/>
          <a:stretch>
            <a:fillRect/>
          </a:stretch>
        </p:blipFill>
        <p:spPr bwMode="auto">
          <a:xfrm>
            <a:off x="6946900" y="6507162"/>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b="1" smtClean="0">
                <a:solidFill>
                  <a:schemeClr val="bg1"/>
                </a:solidFill>
                <a:latin typeface="Californian FB" pitchFamily="18" charset="0"/>
              </a:rPr>
              <a:t>Objectives</a:t>
            </a:r>
          </a:p>
        </p:txBody>
      </p:sp>
      <p:sp>
        <p:nvSpPr>
          <p:cNvPr id="3" name="Content Placeholder 2"/>
          <p:cNvSpPr>
            <a:spLocks noGrp="1"/>
          </p:cNvSpPr>
          <p:nvPr>
            <p:ph idx="1"/>
          </p:nvPr>
        </p:nvSpPr>
        <p:spPr>
          <a:xfrm>
            <a:off x="0" y="1600200"/>
            <a:ext cx="9144000" cy="4525963"/>
          </a:xfrm>
        </p:spPr>
        <p:txBody>
          <a:bodyPr rtlCol="0">
            <a:normAutofit/>
          </a:bodyPr>
          <a:lstStyle/>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Benefits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Risks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Store Bought vs. Recreational Caught Fish</a:t>
            </a:r>
          </a:p>
          <a:p>
            <a:pPr fontAlgn="auto">
              <a:spcAft>
                <a:spcPts val="0"/>
              </a:spcAft>
              <a:buFont typeface="Arial" pitchFamily="34" charset="0"/>
              <a:buChar char="•"/>
              <a:defRPr/>
            </a:pPr>
            <a:r>
              <a:rPr lang="en-US" b="1" dirty="0" smtClean="0">
                <a:solidFill>
                  <a:schemeClr val="bg1"/>
                </a:solidFill>
                <a:latin typeface="Californian FB" pitchFamily="18" charset="0"/>
              </a:rPr>
              <a:t>Talking to Patients</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Available Resources </a:t>
            </a:r>
            <a:endParaRPr lang="en-US" b="1" dirty="0">
              <a:solidFill>
                <a:schemeClr val="bg1">
                  <a:lumMod val="50000"/>
                  <a:lumOff val="50000"/>
                </a:schemeClr>
              </a:solidFill>
              <a:latin typeface="Californian FB" pitchFamily="18" charset="0"/>
            </a:endParaRPr>
          </a:p>
        </p:txBody>
      </p:sp>
      <p:pic>
        <p:nvPicPr>
          <p:cNvPr id="56323" name="Picture 3" descr="C:\Documents and Settings\reilly\My Documents\My Pictures\My Pictures\summer 2006\MaryJoSalmonFishing2006.jpg"/>
          <p:cNvPicPr>
            <a:picLocks noChangeAspect="1" noChangeArrowheads="1"/>
          </p:cNvPicPr>
          <p:nvPr/>
        </p:nvPicPr>
        <p:blipFill>
          <a:blip r:embed="rId3" cstate="print"/>
          <a:srcRect/>
          <a:stretch>
            <a:fillRect/>
          </a:stretch>
        </p:blipFill>
        <p:spPr bwMode="auto">
          <a:xfrm>
            <a:off x="4953000" y="3505200"/>
            <a:ext cx="2514600" cy="2895600"/>
          </a:xfrm>
          <a:prstGeom prst="rect">
            <a:avLst/>
          </a:prstGeom>
          <a:noFill/>
          <a:ln w="9525">
            <a:noFill/>
            <a:miter lim="800000"/>
            <a:headEnd/>
            <a:tailEnd/>
          </a:ln>
        </p:spPr>
      </p:pic>
      <p:pic>
        <p:nvPicPr>
          <p:cNvPr id="56324" name="Picture 5" descr="CHM Wordmark horiz new gr.tiff"/>
          <p:cNvPicPr>
            <a:picLocks noChangeAspect="1"/>
          </p:cNvPicPr>
          <p:nvPr/>
        </p:nvPicPr>
        <p:blipFill>
          <a:blip r:embed="rId4" cstate="print"/>
          <a:srcRect/>
          <a:stretch>
            <a:fillRect/>
          </a:stretch>
        </p:blipFill>
        <p:spPr bwMode="auto">
          <a:xfrm>
            <a:off x="6781800" y="6507163"/>
            <a:ext cx="2197100" cy="3508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z="2800" b="1" smtClean="0">
                <a:solidFill>
                  <a:schemeClr val="bg1"/>
                </a:solidFill>
                <a:latin typeface="Californian FB" pitchFamily="18" charset="0"/>
              </a:rPr>
              <a:t>Awareness of Health Advisories</a:t>
            </a:r>
            <a:br>
              <a:rPr lang="en-US" sz="2800" b="1" smtClean="0">
                <a:solidFill>
                  <a:schemeClr val="bg1"/>
                </a:solidFill>
                <a:latin typeface="Californian FB" pitchFamily="18" charset="0"/>
              </a:rPr>
            </a:br>
            <a:r>
              <a:rPr lang="en-US" sz="2800" b="1" smtClean="0">
                <a:solidFill>
                  <a:schemeClr val="bg1"/>
                </a:solidFill>
                <a:latin typeface="Californian FB" pitchFamily="18" charset="0"/>
              </a:rPr>
              <a:t>for Consumers of Great Lakes Sport Fish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473098"/>
              </p:ext>
            </p:extLst>
          </p:nvPr>
        </p:nvGraphicFramePr>
        <p:xfrm>
          <a:off x="1143000" y="2667000"/>
          <a:ext cx="6934200" cy="2824480"/>
        </p:xfrm>
        <a:graphic>
          <a:graphicData uri="http://schemas.openxmlformats.org/drawingml/2006/table">
            <a:tbl>
              <a:tblPr firstRow="1" bandRow="1">
                <a:tableStyleId>{5C22544A-7EE6-4342-B048-85BDC9FD1C3A}</a:tableStyleId>
              </a:tblPr>
              <a:tblGrid>
                <a:gridCol w="2209800"/>
                <a:gridCol w="2181860"/>
                <a:gridCol w="2542540"/>
              </a:tblGrid>
              <a:tr h="477520">
                <a:tc>
                  <a:txBody>
                    <a:bodyPr/>
                    <a:lstStyle/>
                    <a:p>
                      <a:endParaRPr lang="en-US" dirty="0">
                        <a:solidFill>
                          <a:schemeClr val="bg1"/>
                        </a:solidFill>
                        <a:latin typeface="Californian FB" pitchFamily="18" charset="0"/>
                      </a:endParaRPr>
                    </a:p>
                  </a:txBody>
                  <a:tcPr>
                    <a:solidFill>
                      <a:schemeClr val="accent1">
                        <a:alpha val="0"/>
                      </a:schemeClr>
                    </a:solidFill>
                  </a:tcPr>
                </a:tc>
                <a:tc>
                  <a:txBody>
                    <a:bodyPr/>
                    <a:lstStyle/>
                    <a:p>
                      <a:pPr algn="ctr"/>
                      <a:r>
                        <a:rPr lang="en-US" u="none" dirty="0" smtClean="0">
                          <a:solidFill>
                            <a:schemeClr val="bg1"/>
                          </a:solidFill>
                          <a:latin typeface="Californian FB" pitchFamily="18" charset="0"/>
                        </a:rPr>
                        <a:t>OR</a:t>
                      </a:r>
                      <a:endParaRPr lang="en-US" u="none" dirty="0">
                        <a:solidFill>
                          <a:schemeClr val="bg1"/>
                        </a:solidFill>
                        <a:latin typeface="Californian FB" pitchFamily="18" charset="0"/>
                      </a:endParaRPr>
                    </a:p>
                  </a:txBody>
                  <a:tcPr>
                    <a:solidFill>
                      <a:schemeClr val="accent1">
                        <a:alpha val="0"/>
                      </a:schemeClr>
                    </a:solidFill>
                  </a:tcPr>
                </a:tc>
                <a:tc>
                  <a:txBody>
                    <a:bodyPr/>
                    <a:lstStyle/>
                    <a:p>
                      <a:pPr algn="ctr"/>
                      <a:r>
                        <a:rPr lang="en-US" u="none" dirty="0" smtClean="0">
                          <a:solidFill>
                            <a:schemeClr val="bg1"/>
                          </a:solidFill>
                          <a:latin typeface="Californian FB" pitchFamily="18" charset="0"/>
                        </a:rPr>
                        <a:t>95% CI</a:t>
                      </a:r>
                      <a:endParaRPr lang="en-US" u="none" dirty="0">
                        <a:solidFill>
                          <a:schemeClr val="bg1"/>
                        </a:solidFill>
                        <a:latin typeface="Californian FB" pitchFamily="18" charset="0"/>
                      </a:endParaRPr>
                    </a:p>
                  </a:txBody>
                  <a:tcPr>
                    <a:solidFill>
                      <a:schemeClr val="accent1">
                        <a:alpha val="0"/>
                      </a:schemeClr>
                    </a:solidFill>
                  </a:tcPr>
                </a:tc>
              </a:tr>
              <a:tr h="477520">
                <a:tc>
                  <a:txBody>
                    <a:bodyPr/>
                    <a:lstStyle/>
                    <a:p>
                      <a:r>
                        <a:rPr lang="en-US" b="1" dirty="0" smtClean="0">
                          <a:solidFill>
                            <a:schemeClr val="bg1"/>
                          </a:solidFill>
                          <a:latin typeface="Californian FB" pitchFamily="18" charset="0"/>
                        </a:rPr>
                        <a:t>Men</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2.3</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1.5 – 3.4</a:t>
                      </a:r>
                      <a:endParaRPr lang="en-US" b="1" dirty="0">
                        <a:solidFill>
                          <a:schemeClr val="bg1"/>
                        </a:solidFill>
                        <a:latin typeface="Californian FB" pitchFamily="18" charset="0"/>
                      </a:endParaRPr>
                    </a:p>
                  </a:txBody>
                  <a:tcPr/>
                </a:tc>
              </a:tr>
              <a:tr h="477520">
                <a:tc>
                  <a:txBody>
                    <a:bodyPr/>
                    <a:lstStyle/>
                    <a:p>
                      <a:r>
                        <a:rPr lang="en-US" b="1" dirty="0" smtClean="0">
                          <a:solidFill>
                            <a:schemeClr val="bg1"/>
                          </a:solidFill>
                          <a:latin typeface="Californian FB" pitchFamily="18" charset="0"/>
                        </a:rPr>
                        <a:t>White</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4.2</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1.9 – 9.1</a:t>
                      </a:r>
                      <a:endParaRPr lang="en-US" b="1" dirty="0">
                        <a:solidFill>
                          <a:schemeClr val="bg1"/>
                        </a:solidFill>
                        <a:latin typeface="Californian FB" pitchFamily="18" charset="0"/>
                      </a:endParaRPr>
                    </a:p>
                  </a:txBody>
                  <a:tcPr/>
                </a:tc>
              </a:tr>
              <a:tr h="477520">
                <a:tc>
                  <a:txBody>
                    <a:bodyPr/>
                    <a:lstStyle/>
                    <a:p>
                      <a:r>
                        <a:rPr lang="en-US" b="1" dirty="0" smtClean="0">
                          <a:solidFill>
                            <a:schemeClr val="bg1"/>
                          </a:solidFill>
                          <a:latin typeface="Californian FB" pitchFamily="18" charset="0"/>
                        </a:rPr>
                        <a:t>College Degree</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3.1</a:t>
                      </a:r>
                      <a:endParaRPr lang="en-US" b="1" dirty="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1.3 – 7.6</a:t>
                      </a:r>
                      <a:endParaRPr lang="en-US" b="1" dirty="0">
                        <a:solidFill>
                          <a:schemeClr val="bg1"/>
                        </a:solidFill>
                        <a:latin typeface="Californian FB" pitchFamily="18" charset="0"/>
                      </a:endParaRPr>
                    </a:p>
                  </a:txBody>
                  <a:tcPr/>
                </a:tc>
              </a:tr>
              <a:tr h="477520">
                <a:tc>
                  <a:txBody>
                    <a:bodyPr/>
                    <a:lstStyle/>
                    <a:p>
                      <a:r>
                        <a:rPr lang="en-US" b="1" dirty="0" smtClean="0">
                          <a:solidFill>
                            <a:schemeClr val="bg1"/>
                          </a:solidFill>
                          <a:latin typeface="Californian FB" pitchFamily="18" charset="0"/>
                        </a:rPr>
                        <a:t>Eating</a:t>
                      </a:r>
                      <a:r>
                        <a:rPr lang="en-US" b="1" baseline="0" dirty="0" smtClean="0">
                          <a:solidFill>
                            <a:schemeClr val="bg1"/>
                          </a:solidFill>
                          <a:latin typeface="Californian FB" pitchFamily="18" charset="0"/>
                        </a:rPr>
                        <a:t> </a:t>
                      </a:r>
                      <a:r>
                        <a:rPr lang="en-US" b="1" u="sng" dirty="0" smtClean="0">
                          <a:solidFill>
                            <a:schemeClr val="bg1"/>
                          </a:solidFill>
                          <a:latin typeface="Californian FB" pitchFamily="18" charset="0"/>
                        </a:rPr>
                        <a:t>&gt;</a:t>
                      </a:r>
                      <a:r>
                        <a:rPr lang="en-US" b="1" u="none" dirty="0" smtClean="0">
                          <a:solidFill>
                            <a:schemeClr val="bg1"/>
                          </a:solidFill>
                          <a:latin typeface="Californian FB" pitchFamily="18" charset="0"/>
                        </a:rPr>
                        <a:t>24</a:t>
                      </a:r>
                      <a:r>
                        <a:rPr lang="en-US" b="1" u="none" baseline="0" dirty="0" smtClean="0">
                          <a:solidFill>
                            <a:schemeClr val="bg1"/>
                          </a:solidFill>
                          <a:latin typeface="Californian FB" pitchFamily="18" charset="0"/>
                        </a:rPr>
                        <a:t> Great Lakes fish meals per year</a:t>
                      </a:r>
                      <a:endParaRPr lang="en-US" b="1" u="sng" dirty="0" smtClean="0">
                        <a:solidFill>
                          <a:schemeClr val="bg1"/>
                        </a:solidFill>
                        <a:latin typeface="Californian FB" pitchFamily="18" charset="0"/>
                      </a:endParaRPr>
                    </a:p>
                  </a:txBody>
                  <a:tcPr/>
                </a:tc>
                <a:tc>
                  <a:txBody>
                    <a:bodyPr/>
                    <a:lstStyle/>
                    <a:p>
                      <a:pPr algn="ctr"/>
                      <a:r>
                        <a:rPr lang="en-US" b="1" dirty="0" smtClean="0">
                          <a:solidFill>
                            <a:schemeClr val="bg1"/>
                          </a:solidFill>
                          <a:latin typeface="Californian FB" pitchFamily="18" charset="0"/>
                        </a:rPr>
                        <a:t> 2.4 </a:t>
                      </a:r>
                      <a:endParaRPr lang="en-US" b="1" u="sng" dirty="0">
                        <a:solidFill>
                          <a:schemeClr val="bg1"/>
                        </a:solidFill>
                        <a:latin typeface="Californian FB" pitchFamily="18" charset="0"/>
                      </a:endParaRPr>
                    </a:p>
                  </a:txBody>
                  <a:tcPr/>
                </a:tc>
                <a:tc>
                  <a:txBody>
                    <a:bodyPr/>
                    <a:lstStyle/>
                    <a:p>
                      <a:pPr algn="l"/>
                      <a:r>
                        <a:rPr lang="en-US" b="1" dirty="0" smtClean="0">
                          <a:solidFill>
                            <a:schemeClr val="bg1"/>
                          </a:solidFill>
                          <a:latin typeface="Californian FB" pitchFamily="18" charset="0"/>
                        </a:rPr>
                        <a:t>           </a:t>
                      </a:r>
                      <a:r>
                        <a:rPr lang="en-US" b="1" baseline="0" dirty="0" smtClean="0">
                          <a:solidFill>
                            <a:schemeClr val="bg1"/>
                          </a:solidFill>
                          <a:latin typeface="Californian FB" pitchFamily="18" charset="0"/>
                        </a:rPr>
                        <a:t>    </a:t>
                      </a:r>
                      <a:r>
                        <a:rPr lang="en-US" b="1" dirty="0" smtClean="0">
                          <a:solidFill>
                            <a:schemeClr val="bg1"/>
                          </a:solidFill>
                          <a:latin typeface="Californian FB" pitchFamily="18" charset="0"/>
                        </a:rPr>
                        <a:t>1.4 – 4.3</a:t>
                      </a:r>
                      <a:endParaRPr lang="en-US" b="1" dirty="0">
                        <a:solidFill>
                          <a:schemeClr val="bg1"/>
                        </a:solidFill>
                        <a:latin typeface="Californian FB" pitchFamily="18" charset="0"/>
                      </a:endParaRPr>
                    </a:p>
                  </a:txBody>
                  <a:tcPr/>
                </a:tc>
              </a:tr>
            </a:tbl>
          </a:graphicData>
        </a:graphic>
      </p:graphicFrame>
      <p:sp>
        <p:nvSpPr>
          <p:cNvPr id="57372" name="TextBox 4"/>
          <p:cNvSpPr txBox="1">
            <a:spLocks noChangeArrowheads="1"/>
          </p:cNvSpPr>
          <p:nvPr/>
        </p:nvSpPr>
        <p:spPr bwMode="auto">
          <a:xfrm>
            <a:off x="2895600" y="5715000"/>
            <a:ext cx="5791200" cy="307975"/>
          </a:xfrm>
          <a:prstGeom prst="rect">
            <a:avLst/>
          </a:prstGeom>
          <a:noFill/>
          <a:ln w="9525">
            <a:noFill/>
            <a:miter lim="800000"/>
            <a:headEnd/>
            <a:tailEnd/>
          </a:ln>
        </p:spPr>
        <p:txBody>
          <a:bodyPr>
            <a:spAutoFit/>
          </a:bodyPr>
          <a:lstStyle/>
          <a:p>
            <a:pPr algn="ctr"/>
            <a:r>
              <a:rPr lang="en-US" sz="1400" b="1" dirty="0">
                <a:solidFill>
                  <a:schemeClr val="bg1"/>
                </a:solidFill>
                <a:latin typeface="Californian FB" pitchFamily="18" charset="0"/>
              </a:rPr>
              <a:t>                                                                    (</a:t>
            </a:r>
            <a:r>
              <a:rPr lang="en-US" sz="1400" b="1" i="1" dirty="0">
                <a:solidFill>
                  <a:schemeClr val="bg1"/>
                </a:solidFill>
                <a:latin typeface="Californian FB" pitchFamily="18" charset="0"/>
              </a:rPr>
              <a:t>EHP  </a:t>
            </a:r>
            <a:r>
              <a:rPr lang="en-US" sz="1400" b="1" dirty="0">
                <a:solidFill>
                  <a:schemeClr val="bg1"/>
                </a:solidFill>
                <a:latin typeface="Californian FB" pitchFamily="18" charset="0"/>
              </a:rPr>
              <a:t>1997; 105:1360-1365)</a:t>
            </a:r>
          </a:p>
        </p:txBody>
      </p:sp>
      <p:sp>
        <p:nvSpPr>
          <p:cNvPr id="57373" name="TextBox 6"/>
          <p:cNvSpPr txBox="1">
            <a:spLocks noChangeArrowheads="1"/>
          </p:cNvSpPr>
          <p:nvPr/>
        </p:nvSpPr>
        <p:spPr bwMode="auto">
          <a:xfrm>
            <a:off x="838200" y="1524000"/>
            <a:ext cx="8229600" cy="708025"/>
          </a:xfrm>
          <a:prstGeom prst="rect">
            <a:avLst/>
          </a:prstGeom>
          <a:noFill/>
          <a:ln w="9525">
            <a:noFill/>
            <a:miter lim="800000"/>
            <a:headEnd/>
            <a:tailEnd/>
          </a:ln>
        </p:spPr>
        <p:txBody>
          <a:bodyPr>
            <a:spAutoFit/>
          </a:bodyPr>
          <a:lstStyle/>
          <a:p>
            <a:pPr marL="225425" indent="-225425">
              <a:buFont typeface="Arial" charset="0"/>
              <a:buChar char="•"/>
            </a:pPr>
            <a:r>
              <a:rPr lang="en-US" sz="2000" b="1">
                <a:solidFill>
                  <a:schemeClr val="bg1"/>
                </a:solidFill>
                <a:latin typeface="Californian FB" pitchFamily="18" charset="0"/>
              </a:rPr>
              <a:t> Great Lakes fish eaten by 8.4% (95 CI 7.6-9.2) of adults</a:t>
            </a:r>
          </a:p>
          <a:p>
            <a:pPr marL="225425" indent="-225425">
              <a:buFont typeface="Arial" charset="0"/>
              <a:buChar char="•"/>
            </a:pPr>
            <a:r>
              <a:rPr lang="en-US" sz="2000" b="1">
                <a:solidFill>
                  <a:schemeClr val="bg1"/>
                </a:solidFill>
                <a:latin typeface="Californian FB" pitchFamily="18" charset="0"/>
              </a:rPr>
              <a:t> 60% (95 CI  53-68) Michigan residents aware of fish advisory</a:t>
            </a:r>
          </a:p>
        </p:txBody>
      </p:sp>
      <p:pic>
        <p:nvPicPr>
          <p:cNvPr id="57374" name="Picture 5" descr="CHM Wordmark horiz new gr.tiff"/>
          <p:cNvPicPr>
            <a:picLocks noChangeAspect="1"/>
          </p:cNvPicPr>
          <p:nvPr/>
        </p:nvPicPr>
        <p:blipFill>
          <a:blip r:embed="rId3" cstate="print"/>
          <a:srcRect/>
          <a:stretch>
            <a:fillRect/>
          </a:stretch>
        </p:blipFill>
        <p:spPr bwMode="auto">
          <a:xfrm>
            <a:off x="66294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6015532"/>
              </p:ext>
            </p:extLst>
          </p:nvPr>
        </p:nvGraphicFramePr>
        <p:xfrm>
          <a:off x="340360" y="762000"/>
          <a:ext cx="8270240" cy="4693920"/>
        </p:xfrm>
        <a:graphic>
          <a:graphicData uri="http://schemas.openxmlformats.org/drawingml/2006/table">
            <a:tbl>
              <a:tblPr firstRow="1" bandRow="1">
                <a:tableStyleId>{5940675A-B579-460E-94D1-54222C63F5DA}</a:tableStyleId>
              </a:tblPr>
              <a:tblGrid>
                <a:gridCol w="3124200"/>
                <a:gridCol w="1219200"/>
                <a:gridCol w="1412240"/>
                <a:gridCol w="1254760"/>
                <a:gridCol w="1259840"/>
              </a:tblGrid>
              <a:tr h="370840">
                <a:tc gridSpan="5">
                  <a:txBody>
                    <a:bodyPr/>
                    <a:lstStyle/>
                    <a:p>
                      <a:pPr algn="ctr"/>
                      <a:r>
                        <a:rPr lang="en-US" sz="2400" b="1" baseline="0" dirty="0" smtClean="0">
                          <a:solidFill>
                            <a:schemeClr val="bg1"/>
                          </a:solidFill>
                          <a:latin typeface="Californian FB" panose="0207040306080B030204" pitchFamily="18" charset="0"/>
                          <a:cs typeface="Times New Roman" panose="02020603050405020304" pitchFamily="18" charset="0"/>
                        </a:rPr>
                        <a:t> Changes in the amount of fish meals consumed during pregnancy compared to before pregnancy based on receiving information about eating fish during pregnancy; MN, PA, WI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rowSpan="2">
                  <a:txBody>
                    <a:bodyPr/>
                    <a:lstStyle/>
                    <a:p>
                      <a:r>
                        <a:rPr lang="en-US" sz="1800" b="1" dirty="0" smtClean="0">
                          <a:solidFill>
                            <a:schemeClr val="bg1"/>
                          </a:solidFill>
                          <a:latin typeface="Californian FB" panose="0207040306080B030204" pitchFamily="18" charset="0"/>
                          <a:cs typeface="Times New Roman" panose="02020603050405020304" pitchFamily="18" charset="0"/>
                        </a:rPr>
                        <a:t>Change</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Fish consumption during pregnancy</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304800">
                <a:tc vMerge="1">
                  <a:txBody>
                    <a:bodyPr/>
                    <a:lstStyle/>
                    <a:p>
                      <a:endParaRPr lang="en-US" sz="1200" dirty="0"/>
                    </a:p>
                  </a:txBody>
                  <a:tcPr/>
                </a:tc>
                <a:tc gridSpan="2">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Received</a:t>
                      </a:r>
                      <a:r>
                        <a:rPr lang="en-US" sz="1800" b="1" baseline="0" dirty="0" smtClean="0">
                          <a:solidFill>
                            <a:schemeClr val="bg1"/>
                          </a:solidFill>
                          <a:latin typeface="Californian FB" panose="0207040306080B030204" pitchFamily="18" charset="0"/>
                          <a:cs typeface="Times New Roman" panose="02020603050405020304" pitchFamily="18" charset="0"/>
                        </a:rPr>
                        <a:t> sport-caught fish info (61.2%)</a:t>
                      </a:r>
                      <a:endParaRPr lang="en-US" sz="1800" b="1" dirty="0">
                        <a:solidFill>
                          <a:schemeClr val="bg1"/>
                        </a:solidFill>
                        <a:latin typeface="Californian FB" panose="0207040306080B0302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gridSpan="2">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Received purchased</a:t>
                      </a:r>
                      <a:r>
                        <a:rPr lang="en-US" sz="1800" b="1" baseline="0" dirty="0" smtClean="0">
                          <a:solidFill>
                            <a:schemeClr val="bg1"/>
                          </a:solidFill>
                          <a:latin typeface="Californian FB" panose="0207040306080B030204" pitchFamily="18" charset="0"/>
                          <a:cs typeface="Times New Roman" panose="02020603050405020304" pitchFamily="18" charset="0"/>
                        </a:rPr>
                        <a:t> fish info (77.2%)</a:t>
                      </a:r>
                      <a:endParaRPr lang="en-US" sz="1800" b="1" dirty="0">
                        <a:solidFill>
                          <a:schemeClr val="bg1"/>
                        </a:solidFill>
                        <a:latin typeface="Californian FB" panose="0207040306080B0302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200" dirty="0"/>
                    </a:p>
                  </a:txBody>
                  <a:tcPr/>
                </a:tc>
              </a:tr>
              <a:tr h="370840">
                <a:tc>
                  <a:txBody>
                    <a:bodyPr/>
                    <a:lstStyle/>
                    <a:p>
                      <a:endParaRPr lang="en-US" sz="16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b="1" dirty="0" smtClean="0">
                          <a:solidFill>
                            <a:schemeClr val="bg1"/>
                          </a:solidFill>
                          <a:latin typeface="Californian FB" panose="0207040306080B030204" pitchFamily="18" charset="0"/>
                          <a:cs typeface="Times New Roman" panose="02020603050405020304" pitchFamily="18" charset="0"/>
                        </a:rPr>
                        <a:t>     No (%)</a:t>
                      </a:r>
                      <a:endParaRPr lang="en-US" sz="16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smtClean="0">
                          <a:solidFill>
                            <a:schemeClr val="bg1"/>
                          </a:solidFill>
                          <a:latin typeface="Californian FB" panose="0207040306080B030204" pitchFamily="18" charset="0"/>
                          <a:cs typeface="Times New Roman" panose="02020603050405020304" pitchFamily="18" charset="0"/>
                        </a:rPr>
                        <a:t>Yes (%)</a:t>
                      </a:r>
                      <a:endParaRPr lang="en-US" sz="16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600" b="1" dirty="0" smtClean="0">
                          <a:solidFill>
                            <a:schemeClr val="bg1"/>
                          </a:solidFill>
                          <a:latin typeface="Californian FB" panose="0207040306080B030204" pitchFamily="18" charset="0"/>
                          <a:cs typeface="Times New Roman" panose="02020603050405020304" pitchFamily="18" charset="0"/>
                        </a:rPr>
                        <a:t>     No (%)</a:t>
                      </a:r>
                      <a:endParaRPr lang="en-US" sz="16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smtClean="0">
                          <a:solidFill>
                            <a:schemeClr val="bg1"/>
                          </a:solidFill>
                          <a:latin typeface="Californian FB" panose="0207040306080B030204" pitchFamily="18" charset="0"/>
                          <a:cs typeface="Times New Roman" panose="02020603050405020304" pitchFamily="18" charset="0"/>
                        </a:rPr>
                        <a:t>Yes(%)</a:t>
                      </a:r>
                      <a:endParaRPr lang="en-US" sz="16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Did not eat fish or shellfish before or during pregnancy</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16.4</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  7.0</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25.3</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 5.4</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0"/>
                      </a:schemeClr>
                    </a:solidFill>
                  </a:tcPr>
                </a:tc>
              </a:tr>
              <a:tr h="370840">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Ate more</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7.8</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  6.2</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5.5</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 7.8</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Ate the same amount</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30.6</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28.4</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31.8</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28.5</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Ate less</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0"/>
                      </a:schemeClr>
                    </a:solidFill>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37.9</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0"/>
                      </a:schemeClr>
                    </a:solidFill>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53.1</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0"/>
                      </a:schemeClr>
                    </a:solidFill>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29.7</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0"/>
                      </a:schemeClr>
                    </a:solidFill>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52.7</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alpha val="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Californian FB" panose="0207040306080B030204" pitchFamily="18" charset="0"/>
                          <a:cs typeface="Times New Roman" panose="02020603050405020304" pitchFamily="18" charset="0"/>
                        </a:rPr>
                        <a:t>Stopped eating</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800" b="1" dirty="0" smtClean="0">
                          <a:solidFill>
                            <a:schemeClr val="bg1"/>
                          </a:solidFill>
                          <a:latin typeface="Californian FB" panose="0207040306080B030204" pitchFamily="18" charset="0"/>
                          <a:cs typeface="Times New Roman" panose="02020603050405020304" pitchFamily="18" charset="0"/>
                        </a:rPr>
                        <a:t>        7.3</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solidFill>
                            <a:schemeClr val="bg1"/>
                          </a:solidFill>
                          <a:latin typeface="Californian FB" panose="0207040306080B030204" pitchFamily="18" charset="0"/>
                          <a:cs typeface="Times New Roman" panose="02020603050405020304" pitchFamily="18" charset="0"/>
                        </a:rPr>
                        <a:t> 5.3</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b="1" dirty="0" smtClean="0">
                          <a:solidFill>
                            <a:schemeClr val="bg1"/>
                          </a:solidFill>
                          <a:latin typeface="Californian FB" panose="0207040306080B030204" pitchFamily="18" charset="0"/>
                          <a:cs typeface="Times New Roman" panose="02020603050405020304" pitchFamily="18" charset="0"/>
                        </a:rPr>
                        <a:t>          7.7</a:t>
                      </a:r>
                      <a:endParaRPr lang="en-US" sz="1800" b="1" dirty="0">
                        <a:solidFill>
                          <a:schemeClr val="bg1"/>
                        </a:solidFill>
                        <a:latin typeface="Californian FB" panose="0207040306080B0302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Californian FB" panose="0207040306080B030204" pitchFamily="18" charset="0"/>
                          <a:cs typeface="Times New Roman" panose="02020603050405020304" pitchFamily="18" charset="0"/>
                        </a:rPr>
                        <a:t> 5.6</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TextBox 4"/>
          <p:cNvSpPr txBox="1"/>
          <p:nvPr/>
        </p:nvSpPr>
        <p:spPr>
          <a:xfrm>
            <a:off x="5105400" y="5562600"/>
            <a:ext cx="3505200" cy="307777"/>
          </a:xfrm>
          <a:prstGeom prst="rect">
            <a:avLst/>
          </a:prstGeom>
          <a:noFill/>
        </p:spPr>
        <p:txBody>
          <a:bodyPr wrap="square" rtlCol="0">
            <a:spAutoFit/>
          </a:bodyPr>
          <a:lstStyle/>
          <a:p>
            <a:r>
              <a:rPr lang="en-US" sz="1400" b="1" dirty="0" smtClean="0">
                <a:solidFill>
                  <a:schemeClr val="bg1"/>
                </a:solidFill>
                <a:latin typeface="Californian FB" panose="0207040306080B030204" pitchFamily="18" charset="0"/>
                <a:cs typeface="Times New Roman" panose="02020603050405020304" pitchFamily="18" charset="0"/>
              </a:rPr>
              <a:t>(Adapted Environ Res 2014; 135:88-94)</a:t>
            </a:r>
            <a:endParaRPr lang="en-US" sz="1400" b="1" dirty="0">
              <a:solidFill>
                <a:schemeClr val="bg1"/>
              </a:solidFill>
              <a:latin typeface="Californian FB" panose="0207040306080B030204" pitchFamily="18" charset="0"/>
              <a:cs typeface="Times New Roman" panose="02020603050405020304" pitchFamily="18" charset="0"/>
            </a:endParaRPr>
          </a:p>
        </p:txBody>
      </p:sp>
    </p:spTree>
    <p:extLst>
      <p:ext uri="{BB962C8B-B14F-4D97-AF65-F5344CB8AC3E}">
        <p14:creationId xmlns:p14="http://schemas.microsoft.com/office/powerpoint/2010/main" val="79797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bg1"/>
                </a:solidFill>
                <a:latin typeface="Californian FB" panose="0207040306080B030204" pitchFamily="18" charset="0"/>
                <a:cs typeface="Times New Roman" panose="02020603050405020304" pitchFamily="18" charset="0"/>
              </a:rPr>
              <a:t>Sample Statements &amp; Focus Group Responses</a:t>
            </a:r>
            <a:endParaRPr lang="en-US" sz="3200" b="1" dirty="0">
              <a:solidFill>
                <a:schemeClr val="bg1"/>
              </a:solidFill>
              <a:latin typeface="Californian FB" panose="0207040306080B0302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buNone/>
            </a:pPr>
            <a:r>
              <a:rPr lang="en-US" sz="2000" b="1" u="sng" dirty="0" smtClean="0">
                <a:solidFill>
                  <a:schemeClr val="bg1"/>
                </a:solidFill>
                <a:latin typeface="Californian FB" panose="0207040306080B030204" pitchFamily="18" charset="0"/>
                <a:cs typeface="Times New Roman" panose="02020603050405020304" pitchFamily="18" charset="0"/>
              </a:rPr>
              <a:t>Less Useful</a:t>
            </a:r>
            <a:endParaRPr lang="en-US" sz="2000" u="sng" dirty="0">
              <a:solidFill>
                <a:schemeClr val="bg1"/>
              </a:solidFill>
              <a:latin typeface="Californian FB" panose="0207040306080B030204" pitchFamily="18" charset="0"/>
              <a:cs typeface="Times New Roman" panose="02020603050405020304" pitchFamily="18" charset="0"/>
            </a:endParaRPr>
          </a:p>
          <a:p>
            <a:pPr marL="0" indent="0">
              <a:buNone/>
            </a:pPr>
            <a:r>
              <a:rPr lang="en-US" sz="2000" b="1" dirty="0" smtClean="0">
                <a:solidFill>
                  <a:schemeClr val="bg1"/>
                </a:solidFill>
                <a:latin typeface="Californian FB" panose="0207040306080B030204" pitchFamily="18" charset="0"/>
                <a:cs typeface="Times New Roman" panose="02020603050405020304" pitchFamily="18" charset="0"/>
              </a:rPr>
              <a:t>Statement – “If you follow the fish consumption guidelines, you and your 	          baby will get a lot of the health benefits and have very little 	          risk.”</a:t>
            </a:r>
          </a:p>
          <a:p>
            <a:pPr marL="0" indent="0">
              <a:buNone/>
            </a:pPr>
            <a:r>
              <a:rPr lang="en-US" sz="2000" b="1" dirty="0" smtClean="0">
                <a:solidFill>
                  <a:schemeClr val="bg1"/>
                </a:solidFill>
                <a:latin typeface="Californian FB" panose="0207040306080B030204" pitchFamily="18" charset="0"/>
                <a:cs typeface="Times New Roman" panose="02020603050405020304" pitchFamily="18" charset="0"/>
              </a:rPr>
              <a:t>Response  - “It’s long, and I kind of get lost in it.”</a:t>
            </a:r>
          </a:p>
          <a:p>
            <a:pPr marL="0" indent="0">
              <a:buNone/>
            </a:pPr>
            <a:endParaRPr lang="en-US" sz="2000" dirty="0">
              <a:solidFill>
                <a:schemeClr val="bg1"/>
              </a:solidFill>
              <a:latin typeface="Californian FB" panose="0207040306080B030204" pitchFamily="18" charset="0"/>
              <a:cs typeface="Times New Roman" panose="02020603050405020304" pitchFamily="18" charset="0"/>
            </a:endParaRPr>
          </a:p>
          <a:p>
            <a:pPr marL="0" indent="0">
              <a:buNone/>
            </a:pPr>
            <a:r>
              <a:rPr lang="en-US" sz="2000" b="1" u="sng" dirty="0" smtClean="0">
                <a:solidFill>
                  <a:schemeClr val="bg1"/>
                </a:solidFill>
                <a:latin typeface="Californian FB" panose="0207040306080B030204" pitchFamily="18" charset="0"/>
                <a:cs typeface="Times New Roman" panose="02020603050405020304" pitchFamily="18" charset="0"/>
              </a:rPr>
              <a:t>Useful</a:t>
            </a:r>
            <a:endParaRPr lang="en-US" sz="2000" u="sng" dirty="0" smtClean="0">
              <a:solidFill>
                <a:schemeClr val="bg1"/>
              </a:solidFill>
              <a:latin typeface="Californian FB" panose="0207040306080B030204" pitchFamily="18" charset="0"/>
              <a:cs typeface="Times New Roman" panose="02020603050405020304" pitchFamily="18" charset="0"/>
            </a:endParaRPr>
          </a:p>
          <a:p>
            <a:pPr marL="0" indent="0">
              <a:buNone/>
            </a:pPr>
            <a:r>
              <a:rPr lang="en-US" sz="2000" b="1" dirty="0" smtClean="0">
                <a:solidFill>
                  <a:schemeClr val="bg1"/>
                </a:solidFill>
                <a:latin typeface="Californian FB" panose="0207040306080B030204" pitchFamily="18" charset="0"/>
                <a:cs typeface="Times New Roman" panose="02020603050405020304" pitchFamily="18" charset="0"/>
              </a:rPr>
              <a:t>Statement – “Fish are the only source of Omega-3 fats, which may be 	          beneficial during fetal brain and eye development.”</a:t>
            </a:r>
          </a:p>
          <a:p>
            <a:pPr marL="0" indent="0">
              <a:buNone/>
            </a:pPr>
            <a:r>
              <a:rPr lang="en-US" sz="2000" b="1" dirty="0" smtClean="0">
                <a:solidFill>
                  <a:schemeClr val="bg1"/>
                </a:solidFill>
                <a:latin typeface="Californian FB" panose="0207040306080B030204" pitchFamily="18" charset="0"/>
                <a:cs typeface="Times New Roman" panose="02020603050405020304" pitchFamily="18" charset="0"/>
              </a:rPr>
              <a:t>Response – “Why should I eat [fish]?.....And I feel like this says, “Well, 	         eating this is good for you because of this.”</a:t>
            </a:r>
          </a:p>
          <a:p>
            <a:pPr marL="0" indent="0">
              <a:buNone/>
            </a:pPr>
            <a:endParaRPr lang="en-US" sz="2000" dirty="0">
              <a:latin typeface="Californian FB" panose="0207040306080B030204" pitchFamily="18" charset="0"/>
              <a:cs typeface="Times New Roman" panose="02020603050405020304" pitchFamily="18" charset="0"/>
            </a:endParaRPr>
          </a:p>
        </p:txBody>
      </p:sp>
      <p:sp>
        <p:nvSpPr>
          <p:cNvPr id="4" name="TextBox 3"/>
          <p:cNvSpPr txBox="1"/>
          <p:nvPr/>
        </p:nvSpPr>
        <p:spPr>
          <a:xfrm>
            <a:off x="5344064" y="5867400"/>
            <a:ext cx="3352800" cy="307777"/>
          </a:xfrm>
          <a:prstGeom prst="rect">
            <a:avLst/>
          </a:prstGeom>
          <a:noFill/>
        </p:spPr>
        <p:txBody>
          <a:bodyPr wrap="square" rtlCol="0">
            <a:spAutoFit/>
          </a:bodyPr>
          <a:lstStyle/>
          <a:p>
            <a:r>
              <a:rPr lang="en-US" sz="1400" b="1" dirty="0" smtClean="0">
                <a:solidFill>
                  <a:schemeClr val="bg1"/>
                </a:solidFill>
                <a:latin typeface="Californian FB" panose="0207040306080B030204" pitchFamily="18" charset="0"/>
                <a:cs typeface="Times New Roman" panose="02020603050405020304" pitchFamily="18" charset="0"/>
              </a:rPr>
              <a:t>(Adapted Environ Res 2014;135:88-94)</a:t>
            </a:r>
            <a:endParaRPr lang="en-US" sz="1400" b="1" dirty="0">
              <a:solidFill>
                <a:schemeClr val="bg1"/>
              </a:solidFill>
              <a:latin typeface="Californian FB" panose="0207040306080B030204" pitchFamily="18" charset="0"/>
              <a:cs typeface="Times New Roman" panose="02020603050405020304" pitchFamily="18" charset="0"/>
            </a:endParaRPr>
          </a:p>
        </p:txBody>
      </p:sp>
    </p:spTree>
    <p:extLst>
      <p:ext uri="{BB962C8B-B14F-4D97-AF65-F5344CB8AC3E}">
        <p14:creationId xmlns:p14="http://schemas.microsoft.com/office/powerpoint/2010/main" val="2986122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04800"/>
            <a:ext cx="9144000" cy="1143000"/>
          </a:xfrm>
        </p:spPr>
        <p:txBody>
          <a:bodyPr/>
          <a:lstStyle/>
          <a:p>
            <a:r>
              <a:rPr lang="en-US" sz="2800" b="1" dirty="0" smtClean="0">
                <a:solidFill>
                  <a:schemeClr val="bg1"/>
                </a:solidFill>
                <a:latin typeface="Californian FB" pitchFamily="18" charset="0"/>
              </a:rPr>
              <a:t>Populations at Increased Risk</a:t>
            </a:r>
            <a:br>
              <a:rPr lang="en-US" sz="2800" b="1" dirty="0" smtClean="0">
                <a:solidFill>
                  <a:schemeClr val="bg1"/>
                </a:solidFill>
                <a:latin typeface="Californian FB" pitchFamily="18" charset="0"/>
              </a:rPr>
            </a:br>
            <a:r>
              <a:rPr lang="en-US" sz="2800" b="1" dirty="0" smtClean="0">
                <a:solidFill>
                  <a:schemeClr val="bg1"/>
                </a:solidFill>
                <a:latin typeface="Californian FB" pitchFamily="18" charset="0"/>
              </a:rPr>
              <a:t>for Mercury/PCB Toxicity</a:t>
            </a:r>
          </a:p>
        </p:txBody>
      </p:sp>
      <p:sp>
        <p:nvSpPr>
          <p:cNvPr id="58370" name="Content Placeholder 2"/>
          <p:cNvSpPr>
            <a:spLocks noGrp="1"/>
          </p:cNvSpPr>
          <p:nvPr>
            <p:ph idx="1"/>
          </p:nvPr>
        </p:nvSpPr>
        <p:spPr>
          <a:xfrm>
            <a:off x="2133600" y="1524000"/>
            <a:ext cx="4267200" cy="1219200"/>
          </a:xfrm>
        </p:spPr>
        <p:txBody>
          <a:bodyPr/>
          <a:lstStyle/>
          <a:p>
            <a:pPr>
              <a:spcBef>
                <a:spcPct val="0"/>
              </a:spcBef>
            </a:pPr>
            <a:r>
              <a:rPr lang="en-US" sz="2000" b="1" dirty="0" smtClean="0">
                <a:solidFill>
                  <a:schemeClr val="bg1"/>
                </a:solidFill>
                <a:latin typeface="Californian FB" pitchFamily="18" charset="0"/>
              </a:rPr>
              <a:t>Children &lt;15</a:t>
            </a:r>
          </a:p>
          <a:p>
            <a:pPr>
              <a:spcBef>
                <a:spcPct val="0"/>
              </a:spcBef>
            </a:pPr>
            <a:r>
              <a:rPr lang="en-US" sz="2000" b="1" dirty="0" smtClean="0">
                <a:solidFill>
                  <a:schemeClr val="bg1"/>
                </a:solidFill>
                <a:latin typeface="Californian FB" pitchFamily="18" charset="0"/>
              </a:rPr>
              <a:t>Pregnant women</a:t>
            </a:r>
          </a:p>
          <a:p>
            <a:pPr>
              <a:spcBef>
                <a:spcPct val="0"/>
              </a:spcBef>
            </a:pPr>
            <a:r>
              <a:rPr lang="en-US" sz="2000" b="1" dirty="0" smtClean="0">
                <a:solidFill>
                  <a:schemeClr val="bg1"/>
                </a:solidFill>
                <a:latin typeface="Californian FB" pitchFamily="18" charset="0"/>
              </a:rPr>
              <a:t>Women of child-bearing age</a:t>
            </a:r>
          </a:p>
        </p:txBody>
      </p:sp>
      <p:sp>
        <p:nvSpPr>
          <p:cNvPr id="58371" name="TextBox 3"/>
          <p:cNvSpPr txBox="1">
            <a:spLocks noChangeArrowheads="1"/>
          </p:cNvSpPr>
          <p:nvPr/>
        </p:nvSpPr>
        <p:spPr bwMode="auto">
          <a:xfrm>
            <a:off x="0" y="3124200"/>
            <a:ext cx="9144000" cy="954088"/>
          </a:xfrm>
          <a:prstGeom prst="rect">
            <a:avLst/>
          </a:prstGeom>
          <a:noFill/>
          <a:ln w="9525">
            <a:noFill/>
            <a:miter lim="800000"/>
            <a:headEnd/>
            <a:tailEnd/>
          </a:ln>
        </p:spPr>
        <p:txBody>
          <a:bodyPr>
            <a:spAutoFit/>
          </a:bodyPr>
          <a:lstStyle/>
          <a:p>
            <a:pPr algn="ctr"/>
            <a:r>
              <a:rPr lang="en-US" sz="2800" b="1" dirty="0">
                <a:solidFill>
                  <a:schemeClr val="bg1"/>
                </a:solidFill>
                <a:latin typeface="Californian FB" pitchFamily="18" charset="0"/>
              </a:rPr>
              <a:t>Populations at Increased Risk for         </a:t>
            </a:r>
          </a:p>
          <a:p>
            <a:pPr algn="ctr"/>
            <a:r>
              <a:rPr lang="en-US" sz="2800" b="1" dirty="0">
                <a:solidFill>
                  <a:schemeClr val="bg1"/>
                </a:solidFill>
                <a:latin typeface="Californian FB" pitchFamily="18" charset="0"/>
              </a:rPr>
              <a:t>Accumulation of Toxins from Fish</a:t>
            </a:r>
          </a:p>
        </p:txBody>
      </p:sp>
      <p:sp>
        <p:nvSpPr>
          <p:cNvPr id="58372" name="TextBox 4"/>
          <p:cNvSpPr txBox="1">
            <a:spLocks noChangeArrowheads="1"/>
          </p:cNvSpPr>
          <p:nvPr/>
        </p:nvSpPr>
        <p:spPr bwMode="auto">
          <a:xfrm>
            <a:off x="2133600" y="4343400"/>
            <a:ext cx="6096000" cy="708025"/>
          </a:xfrm>
          <a:prstGeom prst="rect">
            <a:avLst/>
          </a:prstGeom>
          <a:noFill/>
          <a:ln w="9525">
            <a:noFill/>
            <a:miter lim="800000"/>
            <a:headEnd/>
            <a:tailEnd/>
          </a:ln>
        </p:spPr>
        <p:txBody>
          <a:bodyPr>
            <a:spAutoFit/>
          </a:bodyPr>
          <a:lstStyle/>
          <a:p>
            <a:pPr marL="341313" indent="-341313">
              <a:buFont typeface="Arial" charset="0"/>
              <a:buChar char="•"/>
            </a:pPr>
            <a:r>
              <a:rPr lang="en-US" sz="2000" b="1" dirty="0">
                <a:solidFill>
                  <a:schemeClr val="bg1"/>
                </a:solidFill>
                <a:latin typeface="Californian FB" pitchFamily="18" charset="0"/>
              </a:rPr>
              <a:t>Urban subsistence fishers</a:t>
            </a:r>
          </a:p>
          <a:p>
            <a:pPr marL="341313" indent="-341313">
              <a:buFont typeface="Arial" charset="0"/>
              <a:buChar char="•"/>
            </a:pPr>
            <a:r>
              <a:rPr lang="en-US" sz="2000" b="1" dirty="0">
                <a:solidFill>
                  <a:schemeClr val="bg1"/>
                </a:solidFill>
                <a:latin typeface="Californian FB" pitchFamily="18" charset="0"/>
              </a:rPr>
              <a:t>Certain immigrant populations (e.g., Hmong)</a:t>
            </a:r>
          </a:p>
        </p:txBody>
      </p:sp>
      <p:pic>
        <p:nvPicPr>
          <p:cNvPr id="58373" name="Picture 7" descr="CHM Wordmark horiz new gr.tiff"/>
          <p:cNvPicPr>
            <a:picLocks noChangeAspect="1"/>
          </p:cNvPicPr>
          <p:nvPr/>
        </p:nvPicPr>
        <p:blipFill>
          <a:blip r:embed="rId3"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3400" y="0"/>
            <a:ext cx="8229600" cy="1143000"/>
          </a:xfrm>
        </p:spPr>
        <p:txBody>
          <a:bodyPr/>
          <a:lstStyle/>
          <a:p>
            <a:r>
              <a:rPr lang="en-US" sz="3200" b="1" smtClean="0">
                <a:solidFill>
                  <a:schemeClr val="bg1"/>
                </a:solidFill>
                <a:latin typeface="Californian FB" pitchFamily="18" charset="0"/>
              </a:rPr>
              <a:t>Oily Fish</a:t>
            </a:r>
          </a:p>
        </p:txBody>
      </p:sp>
      <p:graphicFrame>
        <p:nvGraphicFramePr>
          <p:cNvPr id="4" name="Content Placeholder 3"/>
          <p:cNvGraphicFramePr>
            <a:graphicFrameLocks noGrp="1"/>
          </p:cNvGraphicFramePr>
          <p:nvPr>
            <p:ph idx="1"/>
          </p:nvPr>
        </p:nvGraphicFramePr>
        <p:xfrm>
          <a:off x="1828800" y="914400"/>
          <a:ext cx="5410200" cy="5394960"/>
        </p:xfrm>
        <a:graphic>
          <a:graphicData uri="http://schemas.openxmlformats.org/drawingml/2006/table">
            <a:tbl>
              <a:tblPr firstRow="1" bandRow="1">
                <a:tableStyleId>{5C22544A-7EE6-4342-B048-85BDC9FD1C3A}</a:tableStyleId>
              </a:tblPr>
              <a:tblGrid>
                <a:gridCol w="2375210"/>
                <a:gridCol w="3034990"/>
              </a:tblGrid>
              <a:tr h="261604">
                <a:tc>
                  <a:txBody>
                    <a:bodyPr/>
                    <a:lstStyle/>
                    <a:p>
                      <a:r>
                        <a:rPr lang="en-US" sz="2400" b="1" dirty="0" smtClean="0">
                          <a:solidFill>
                            <a:schemeClr val="bg1"/>
                          </a:solidFill>
                          <a:latin typeface="Californian FB" pitchFamily="18" charset="0"/>
                        </a:rPr>
                        <a:t>Salmon</a:t>
                      </a:r>
                      <a:endParaRPr lang="en-US" sz="2400" b="1" dirty="0">
                        <a:solidFill>
                          <a:schemeClr val="bg1"/>
                        </a:solidFill>
                        <a:latin typeface="Californian FB" pitchFamily="18" charset="0"/>
                      </a:endParaRPr>
                    </a:p>
                  </a:txBody>
                  <a:tcPr>
                    <a:solidFill>
                      <a:schemeClr val="accent1">
                        <a:lumMod val="20000"/>
                        <a:lumOff val="80000"/>
                      </a:schemeClr>
                    </a:solidFill>
                  </a:tcPr>
                </a:tc>
                <a:tc>
                  <a:txBody>
                    <a:bodyPr/>
                    <a:lstStyle/>
                    <a:p>
                      <a:r>
                        <a:rPr lang="en-US" sz="2400" b="1" dirty="0" smtClean="0">
                          <a:solidFill>
                            <a:schemeClr val="bg1"/>
                          </a:solidFill>
                          <a:latin typeface="Californian FB" pitchFamily="18" charset="0"/>
                        </a:rPr>
                        <a:t>Swordfish</a:t>
                      </a:r>
                      <a:endParaRPr lang="en-US" sz="2400" b="1" dirty="0">
                        <a:solidFill>
                          <a:schemeClr val="bg1"/>
                        </a:solidFill>
                        <a:latin typeface="Californian FB" pitchFamily="18" charset="0"/>
                      </a:endParaRPr>
                    </a:p>
                  </a:txBody>
                  <a:tcPr>
                    <a:solidFill>
                      <a:schemeClr val="accent1">
                        <a:lumMod val="20000"/>
                        <a:lumOff val="80000"/>
                      </a:schemeClr>
                    </a:solidFill>
                  </a:tcPr>
                </a:tc>
              </a:tr>
              <a:tr h="261604">
                <a:tc>
                  <a:txBody>
                    <a:bodyPr/>
                    <a:lstStyle/>
                    <a:p>
                      <a:r>
                        <a:rPr lang="en-US" sz="2400" b="1" dirty="0" smtClean="0">
                          <a:solidFill>
                            <a:schemeClr val="bg1"/>
                          </a:solidFill>
                          <a:latin typeface="Californian FB" pitchFamily="18" charset="0"/>
                        </a:rPr>
                        <a:t>Trout</a:t>
                      </a:r>
                      <a:endParaRPr lang="en-US" sz="2400" b="1" dirty="0">
                        <a:solidFill>
                          <a:schemeClr val="bg1"/>
                        </a:solidFill>
                        <a:latin typeface="Californian FB" pitchFamily="18" charset="0"/>
                      </a:endParaRPr>
                    </a:p>
                  </a:txBody>
                  <a:tcPr/>
                </a:tc>
                <a:tc>
                  <a:txBody>
                    <a:bodyPr/>
                    <a:lstStyle/>
                    <a:p>
                      <a:r>
                        <a:rPr lang="en-US" sz="2400" b="1" dirty="0" smtClean="0">
                          <a:solidFill>
                            <a:schemeClr val="bg1"/>
                          </a:solidFill>
                          <a:latin typeface="Californian FB" pitchFamily="18" charset="0"/>
                        </a:rPr>
                        <a:t>Bloater</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Mackerel</a:t>
                      </a:r>
                      <a:endParaRPr lang="en-US" sz="2400" b="1" dirty="0">
                        <a:solidFill>
                          <a:schemeClr val="bg1"/>
                        </a:solidFill>
                        <a:latin typeface="Californian FB" pitchFamily="18" charset="0"/>
                      </a:endParaRPr>
                    </a:p>
                  </a:txBody>
                  <a:tcPr/>
                </a:tc>
                <a:tc>
                  <a:txBody>
                    <a:bodyPr/>
                    <a:lstStyle/>
                    <a:p>
                      <a:r>
                        <a:rPr lang="en-US" sz="2400" b="1" dirty="0" err="1" smtClean="0">
                          <a:solidFill>
                            <a:schemeClr val="bg1"/>
                          </a:solidFill>
                          <a:latin typeface="Californian FB" pitchFamily="18" charset="0"/>
                        </a:rPr>
                        <a:t>Cacha</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Herring</a:t>
                      </a:r>
                      <a:endParaRPr lang="en-US" sz="2400" b="1" dirty="0">
                        <a:solidFill>
                          <a:schemeClr val="bg1"/>
                        </a:solidFill>
                        <a:latin typeface="Californian FB" pitchFamily="18" charset="0"/>
                      </a:endParaRPr>
                    </a:p>
                  </a:txBody>
                  <a:tcPr/>
                </a:tc>
                <a:tc>
                  <a:txBody>
                    <a:bodyPr/>
                    <a:lstStyle/>
                    <a:p>
                      <a:r>
                        <a:rPr lang="en-US" sz="2400" b="1" dirty="0" smtClean="0">
                          <a:solidFill>
                            <a:schemeClr val="bg1"/>
                          </a:solidFill>
                          <a:latin typeface="Californian FB" pitchFamily="18" charset="0"/>
                        </a:rPr>
                        <a:t>Carp</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Sardines</a:t>
                      </a:r>
                      <a:endParaRPr lang="en-US" sz="2400" b="1" dirty="0">
                        <a:solidFill>
                          <a:schemeClr val="bg1"/>
                        </a:solidFill>
                        <a:latin typeface="Californian FB" pitchFamily="18" charset="0"/>
                      </a:endParaRPr>
                    </a:p>
                  </a:txBody>
                  <a:tcPr/>
                </a:tc>
                <a:tc>
                  <a:txBody>
                    <a:bodyPr/>
                    <a:lstStyle/>
                    <a:p>
                      <a:r>
                        <a:rPr lang="en-US" sz="2400" b="1" dirty="0" err="1" smtClean="0">
                          <a:solidFill>
                            <a:schemeClr val="bg1"/>
                          </a:solidFill>
                          <a:latin typeface="Californian FB" pitchFamily="18" charset="0"/>
                        </a:rPr>
                        <a:t>Hilsa</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Pilchards</a:t>
                      </a:r>
                      <a:endParaRPr lang="en-US" sz="2400" b="1" dirty="0">
                        <a:solidFill>
                          <a:schemeClr val="bg1"/>
                        </a:solidFill>
                        <a:latin typeface="Californian FB" pitchFamily="18" charset="0"/>
                      </a:endParaRPr>
                    </a:p>
                  </a:txBody>
                  <a:tcPr/>
                </a:tc>
                <a:tc>
                  <a:txBody>
                    <a:bodyPr/>
                    <a:lstStyle/>
                    <a:p>
                      <a:r>
                        <a:rPr lang="en-US" sz="2400" b="1" dirty="0" smtClean="0">
                          <a:solidFill>
                            <a:schemeClr val="bg1"/>
                          </a:solidFill>
                          <a:latin typeface="Californian FB" pitchFamily="18" charset="0"/>
                        </a:rPr>
                        <a:t>Jack Fish</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Kipper</a:t>
                      </a:r>
                      <a:endParaRPr lang="en-US" sz="2400" b="1" dirty="0">
                        <a:solidFill>
                          <a:schemeClr val="bg1"/>
                        </a:solidFill>
                        <a:latin typeface="Californian FB" pitchFamily="18" charset="0"/>
                      </a:endParaRPr>
                    </a:p>
                  </a:txBody>
                  <a:tcPr/>
                </a:tc>
                <a:tc>
                  <a:txBody>
                    <a:bodyPr/>
                    <a:lstStyle/>
                    <a:p>
                      <a:r>
                        <a:rPr lang="en-US" sz="2400" b="1" dirty="0" err="1" smtClean="0">
                          <a:solidFill>
                            <a:schemeClr val="bg1"/>
                          </a:solidFill>
                          <a:latin typeface="Californian FB" pitchFamily="18" charset="0"/>
                        </a:rPr>
                        <a:t>Katla</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Eel</a:t>
                      </a:r>
                      <a:endParaRPr lang="en-US" sz="2400" b="1" dirty="0">
                        <a:solidFill>
                          <a:schemeClr val="bg1"/>
                        </a:solidFill>
                        <a:latin typeface="Californian FB" pitchFamily="18" charset="0"/>
                      </a:endParaRPr>
                    </a:p>
                  </a:txBody>
                  <a:tcPr/>
                </a:tc>
                <a:tc>
                  <a:txBody>
                    <a:bodyPr/>
                    <a:lstStyle/>
                    <a:p>
                      <a:r>
                        <a:rPr lang="en-US" sz="2400" b="1" dirty="0" smtClean="0">
                          <a:solidFill>
                            <a:schemeClr val="bg1"/>
                          </a:solidFill>
                          <a:latin typeface="Californian FB" pitchFamily="18" charset="0"/>
                        </a:rPr>
                        <a:t>Orange </a:t>
                      </a:r>
                      <a:r>
                        <a:rPr lang="en-US" sz="2400" b="1" dirty="0" err="1" smtClean="0">
                          <a:solidFill>
                            <a:schemeClr val="bg1"/>
                          </a:solidFill>
                          <a:latin typeface="Californian FB" pitchFamily="18" charset="0"/>
                        </a:rPr>
                        <a:t>Roughy</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Whitebait</a:t>
                      </a:r>
                      <a:endParaRPr lang="en-US" sz="2400" b="1" dirty="0">
                        <a:solidFill>
                          <a:schemeClr val="bg1"/>
                        </a:solidFill>
                        <a:latin typeface="Californian FB" pitchFamily="18" charset="0"/>
                      </a:endParaRPr>
                    </a:p>
                  </a:txBody>
                  <a:tcPr/>
                </a:tc>
                <a:tc>
                  <a:txBody>
                    <a:bodyPr/>
                    <a:lstStyle/>
                    <a:p>
                      <a:r>
                        <a:rPr lang="en-US" sz="2400" b="1" dirty="0" err="1" smtClean="0">
                          <a:solidFill>
                            <a:schemeClr val="bg1"/>
                          </a:solidFill>
                          <a:latin typeface="Californian FB" pitchFamily="18" charset="0"/>
                        </a:rPr>
                        <a:t>Pangas</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Tuna (fresh</a:t>
                      </a:r>
                      <a:r>
                        <a:rPr lang="en-US" sz="2400" b="1" baseline="0" dirty="0" smtClean="0">
                          <a:solidFill>
                            <a:schemeClr val="bg1"/>
                          </a:solidFill>
                          <a:latin typeface="Californian FB" pitchFamily="18" charset="0"/>
                        </a:rPr>
                        <a:t> only)</a:t>
                      </a:r>
                      <a:endParaRPr lang="en-US" sz="2400" b="1" dirty="0">
                        <a:solidFill>
                          <a:schemeClr val="bg1"/>
                        </a:solidFill>
                        <a:latin typeface="Californian FB" pitchFamily="18" charset="0"/>
                      </a:endParaRPr>
                    </a:p>
                  </a:txBody>
                  <a:tcPr/>
                </a:tc>
                <a:tc>
                  <a:txBody>
                    <a:bodyPr/>
                    <a:lstStyle/>
                    <a:p>
                      <a:r>
                        <a:rPr lang="en-US" sz="2400" b="1" dirty="0" smtClean="0">
                          <a:solidFill>
                            <a:schemeClr val="bg1"/>
                          </a:solidFill>
                          <a:latin typeface="Californian FB" pitchFamily="18" charset="0"/>
                        </a:rPr>
                        <a:t>Sprats</a:t>
                      </a:r>
                      <a:endParaRPr lang="en-US" sz="2400" b="1" dirty="0">
                        <a:solidFill>
                          <a:schemeClr val="bg1"/>
                        </a:solidFill>
                        <a:latin typeface="Californian FB" pitchFamily="18" charset="0"/>
                      </a:endParaRPr>
                    </a:p>
                  </a:txBody>
                  <a:tcPr/>
                </a:tc>
              </a:tr>
              <a:tr h="261604">
                <a:tc>
                  <a:txBody>
                    <a:bodyPr/>
                    <a:lstStyle/>
                    <a:p>
                      <a:r>
                        <a:rPr lang="en-US" sz="2400" b="1" dirty="0" smtClean="0">
                          <a:solidFill>
                            <a:schemeClr val="bg1"/>
                          </a:solidFill>
                          <a:latin typeface="Californian FB" pitchFamily="18" charset="0"/>
                        </a:rPr>
                        <a:t>Anchovies</a:t>
                      </a:r>
                      <a:endParaRPr lang="en-US" sz="2400" b="1" dirty="0">
                        <a:solidFill>
                          <a:schemeClr val="bg1"/>
                        </a:solidFill>
                        <a:latin typeface="Californian FB" pitchFamily="18" charset="0"/>
                      </a:endParaRPr>
                    </a:p>
                  </a:txBody>
                  <a:tcPr/>
                </a:tc>
                <a:tc>
                  <a:txBody>
                    <a:bodyPr/>
                    <a:lstStyle/>
                    <a:p>
                      <a:endParaRPr lang="en-US" sz="2400" b="1" dirty="0">
                        <a:solidFill>
                          <a:schemeClr val="bg1"/>
                        </a:solidFill>
                        <a:latin typeface="Californian FB" pitchFamily="18" charset="0"/>
                      </a:endParaRPr>
                    </a:p>
                  </a:txBody>
                  <a:tcPr/>
                </a:tc>
              </a:tr>
            </a:tbl>
          </a:graphicData>
        </a:graphic>
      </p:graphicFrame>
      <p:pic>
        <p:nvPicPr>
          <p:cNvPr id="20520" name="Picture 5" descr="C:\Documents and Settings\careytr\Local Settings\Temporary Internet Files\Content.IE5\AW4FFSST\MC900084058[1].wmf"/>
          <p:cNvPicPr>
            <a:picLocks noChangeAspect="1" noChangeArrowheads="1"/>
          </p:cNvPicPr>
          <p:nvPr/>
        </p:nvPicPr>
        <p:blipFill>
          <a:blip r:embed="rId3" cstate="print"/>
          <a:srcRect/>
          <a:stretch>
            <a:fillRect/>
          </a:stretch>
        </p:blipFill>
        <p:spPr bwMode="auto">
          <a:xfrm rot="-1404834">
            <a:off x="60325" y="1046163"/>
            <a:ext cx="1565275" cy="631825"/>
          </a:xfrm>
          <a:prstGeom prst="rect">
            <a:avLst/>
          </a:prstGeom>
          <a:noFill/>
          <a:ln w="9525">
            <a:noFill/>
            <a:miter lim="800000"/>
            <a:headEnd/>
            <a:tailEnd/>
          </a:ln>
        </p:spPr>
      </p:pic>
      <p:pic>
        <p:nvPicPr>
          <p:cNvPr id="20521" name="Picture 6" descr="C:\Documents and Settings\careytr\Local Settings\Temporary Internet Files\Content.IE5\8WW2E5NA\MC900052714[1].wmf"/>
          <p:cNvPicPr>
            <a:picLocks noChangeAspect="1" noChangeArrowheads="1"/>
          </p:cNvPicPr>
          <p:nvPr/>
        </p:nvPicPr>
        <p:blipFill>
          <a:blip r:embed="rId4" cstate="print"/>
          <a:srcRect/>
          <a:stretch>
            <a:fillRect/>
          </a:stretch>
        </p:blipFill>
        <p:spPr bwMode="auto">
          <a:xfrm>
            <a:off x="7467600" y="2057400"/>
            <a:ext cx="1247775" cy="609600"/>
          </a:xfrm>
          <a:prstGeom prst="rect">
            <a:avLst/>
          </a:prstGeom>
          <a:noFill/>
          <a:ln w="9525">
            <a:noFill/>
            <a:miter lim="800000"/>
            <a:headEnd/>
            <a:tailEnd/>
          </a:ln>
        </p:spPr>
      </p:pic>
      <p:pic>
        <p:nvPicPr>
          <p:cNvPr id="20522" name="Picture 15" descr="C:\Documents and Settings\careytr\Local Settings\Temporary Internet Files\Content.IE5\AW4FFSST\MC900036401[1].wmf"/>
          <p:cNvPicPr>
            <a:picLocks noChangeAspect="1" noChangeArrowheads="1"/>
          </p:cNvPicPr>
          <p:nvPr/>
        </p:nvPicPr>
        <p:blipFill>
          <a:blip r:embed="rId5" cstate="print"/>
          <a:srcRect/>
          <a:stretch>
            <a:fillRect/>
          </a:stretch>
        </p:blipFill>
        <p:spPr bwMode="auto">
          <a:xfrm rot="-1642657">
            <a:off x="366713" y="5068888"/>
            <a:ext cx="1042987" cy="855662"/>
          </a:xfrm>
          <a:prstGeom prst="rect">
            <a:avLst/>
          </a:prstGeom>
          <a:noFill/>
          <a:ln w="9525">
            <a:noFill/>
            <a:miter lim="800000"/>
            <a:headEnd/>
            <a:tailEnd/>
          </a:ln>
        </p:spPr>
      </p:pic>
      <p:pic>
        <p:nvPicPr>
          <p:cNvPr id="20523" name="Picture 7" descr="CHM Wordmark horiz new gr.tiff"/>
          <p:cNvPicPr>
            <a:picLocks noChangeAspect="1"/>
          </p:cNvPicPr>
          <p:nvPr/>
        </p:nvPicPr>
        <p:blipFill>
          <a:blip r:embed="rId6" cstate="print"/>
          <a:srcRect/>
          <a:stretch>
            <a:fillRect/>
          </a:stretch>
        </p:blipFill>
        <p:spPr bwMode="auto">
          <a:xfrm>
            <a:off x="6946900" y="6400800"/>
            <a:ext cx="2197100" cy="350838"/>
          </a:xfrm>
          <a:prstGeom prst="rect">
            <a:avLst/>
          </a:prstGeom>
          <a:noFill/>
          <a:ln w="9525">
            <a:noFill/>
            <a:miter lim="800000"/>
            <a:headEnd/>
            <a:tailEnd/>
          </a:ln>
        </p:spPr>
      </p:pic>
      <p:pic>
        <p:nvPicPr>
          <p:cNvPr id="20524" name="Picture 3" descr="C:\Documents and Settings\careytr\Local Settings\Temporary Internet Files\Content.IE5\IABQWVXP\MC900052747[1].wmf"/>
          <p:cNvPicPr>
            <a:picLocks noChangeAspect="1" noChangeArrowheads="1"/>
          </p:cNvPicPr>
          <p:nvPr/>
        </p:nvPicPr>
        <p:blipFill>
          <a:blip r:embed="rId7" cstate="print"/>
          <a:srcRect/>
          <a:stretch>
            <a:fillRect/>
          </a:stretch>
        </p:blipFill>
        <p:spPr bwMode="auto">
          <a:xfrm rot="1199849">
            <a:off x="7324725" y="4818063"/>
            <a:ext cx="1579563" cy="77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533400" y="228600"/>
            <a:ext cx="8229600" cy="1143000"/>
          </a:xfrm>
        </p:spPr>
        <p:txBody>
          <a:bodyPr/>
          <a:lstStyle/>
          <a:p>
            <a:r>
              <a:rPr lang="en-US" sz="3200" b="1" dirty="0" smtClean="0">
                <a:solidFill>
                  <a:schemeClr val="bg1"/>
                </a:solidFill>
                <a:latin typeface="Californian FB" pitchFamily="18" charset="0"/>
              </a:rPr>
              <a:t>Clinical Activity</a:t>
            </a:r>
          </a:p>
        </p:txBody>
      </p:sp>
      <p:sp>
        <p:nvSpPr>
          <p:cNvPr id="3" name="Content Placeholder 2"/>
          <p:cNvSpPr>
            <a:spLocks noGrp="1"/>
          </p:cNvSpPr>
          <p:nvPr>
            <p:ph idx="1"/>
          </p:nvPr>
        </p:nvSpPr>
        <p:spPr>
          <a:xfrm>
            <a:off x="381000" y="1295400"/>
            <a:ext cx="8458200" cy="5105400"/>
          </a:xfrm>
        </p:spPr>
        <p:txBody>
          <a:bodyPr rtlCol="0">
            <a:normAutofit fontScale="85000" lnSpcReduction="20000"/>
          </a:bodyPr>
          <a:lstStyle/>
          <a:p>
            <a:pPr marL="514350" indent="-514350" fontAlgn="auto">
              <a:spcAft>
                <a:spcPts val="0"/>
              </a:spcAft>
              <a:buFont typeface="+mj-lt"/>
              <a:buAutoNum type="arabicPeriod"/>
              <a:defRPr/>
            </a:pPr>
            <a:r>
              <a:rPr lang="en-US" sz="2800" b="1" dirty="0" smtClean="0">
                <a:solidFill>
                  <a:schemeClr val="bg1"/>
                </a:solidFill>
                <a:latin typeface="Californian FB" pitchFamily="18" charset="0"/>
              </a:rPr>
              <a:t>Brief Dietary History</a:t>
            </a:r>
          </a:p>
          <a:p>
            <a:pPr marL="514350" indent="-514350" fontAlgn="auto">
              <a:spcAft>
                <a:spcPts val="0"/>
              </a:spcAft>
              <a:buFont typeface="Arial" pitchFamily="34" charset="0"/>
              <a:buNone/>
              <a:defRPr/>
            </a:pPr>
            <a:r>
              <a:rPr lang="en-US" sz="2800" b="1" dirty="0" smtClean="0">
                <a:solidFill>
                  <a:schemeClr val="bg1"/>
                </a:solidFill>
                <a:latin typeface="Californian FB" pitchFamily="18" charset="0"/>
              </a:rPr>
              <a:t>          www.aafp.org/afp/990315ap/1521.html</a:t>
            </a:r>
          </a:p>
          <a:p>
            <a:pPr marL="514350" indent="-514350" fontAlgn="auto">
              <a:spcAft>
                <a:spcPts val="0"/>
              </a:spcAft>
              <a:buFont typeface="Arial" pitchFamily="34" charset="0"/>
              <a:buNone/>
              <a:defRPr/>
            </a:pPr>
            <a:r>
              <a:rPr lang="en-US" sz="2800" b="1" dirty="0" smtClean="0">
                <a:solidFill>
                  <a:schemeClr val="bg1"/>
                </a:solidFill>
                <a:latin typeface="Californian FB" pitchFamily="18" charset="0"/>
              </a:rPr>
              <a:t>	   Starting the Conversation -</a:t>
            </a:r>
            <a:r>
              <a:rPr lang="en-US" sz="2400" b="1" dirty="0" smtClean="0">
                <a:solidFill>
                  <a:schemeClr val="bg1"/>
                </a:solidFill>
                <a:latin typeface="Californian FB" pitchFamily="18" charset="0"/>
              </a:rPr>
              <a:t>AJPM 2011; 40(1):67-71</a:t>
            </a:r>
          </a:p>
          <a:p>
            <a:pPr marL="514350" indent="-514350" fontAlgn="auto">
              <a:spcAft>
                <a:spcPts val="0"/>
              </a:spcAft>
              <a:buFont typeface="Arial" pitchFamily="34" charset="0"/>
              <a:buNone/>
              <a:defRPr/>
            </a:pPr>
            <a:endParaRPr lang="en-US" sz="2400" b="1" dirty="0" smtClean="0">
              <a:solidFill>
                <a:schemeClr val="bg1"/>
              </a:solidFill>
              <a:latin typeface="Californian FB" pitchFamily="18" charset="0"/>
            </a:endParaRPr>
          </a:p>
          <a:p>
            <a:pPr marL="514350" indent="-514350" fontAlgn="auto">
              <a:spcAft>
                <a:spcPts val="0"/>
              </a:spcAft>
              <a:buFont typeface="+mj-lt"/>
              <a:buAutoNum type="arabicPeriod" startAt="2"/>
              <a:defRPr/>
            </a:pPr>
            <a:r>
              <a:rPr lang="en-US" sz="2800" b="1" dirty="0" smtClean="0">
                <a:solidFill>
                  <a:schemeClr val="bg1"/>
                </a:solidFill>
                <a:latin typeface="Californian FB" pitchFamily="18" charset="0"/>
              </a:rPr>
              <a:t>Encouraging Fish Consumption</a:t>
            </a:r>
          </a:p>
          <a:p>
            <a:pPr marL="514350" indent="-514350" fontAlgn="auto">
              <a:spcAft>
                <a:spcPts val="0"/>
              </a:spcAft>
              <a:buFont typeface="Arial" pitchFamily="34" charset="0"/>
              <a:buNone/>
              <a:defRPr/>
            </a:pPr>
            <a:endParaRPr lang="en-US" sz="2800" b="1" dirty="0" smtClean="0">
              <a:solidFill>
                <a:schemeClr val="bg1"/>
              </a:solidFill>
              <a:latin typeface="Californian FB" pitchFamily="18" charset="0"/>
            </a:endParaRPr>
          </a:p>
          <a:p>
            <a:pPr marL="514350" indent="-514350" fontAlgn="auto">
              <a:spcAft>
                <a:spcPts val="0"/>
              </a:spcAft>
              <a:buFont typeface="Arial" pitchFamily="34" charset="0"/>
              <a:buNone/>
              <a:defRPr/>
            </a:pPr>
            <a:r>
              <a:rPr lang="en-US" sz="2800" b="1" dirty="0" smtClean="0">
                <a:solidFill>
                  <a:schemeClr val="bg1"/>
                </a:solidFill>
                <a:latin typeface="Californian FB" pitchFamily="18" charset="0"/>
              </a:rPr>
              <a:t>3.    Advice for Cooking and Fish Selection</a:t>
            </a:r>
          </a:p>
          <a:p>
            <a:pPr marL="514350" indent="-514350" fontAlgn="auto">
              <a:spcAft>
                <a:spcPts val="0"/>
              </a:spcAft>
              <a:buFont typeface="Arial" pitchFamily="34" charset="0"/>
              <a:buNone/>
              <a:defRPr/>
            </a:pPr>
            <a:r>
              <a:rPr lang="en-US" sz="2800" b="1" dirty="0" smtClean="0">
                <a:solidFill>
                  <a:schemeClr val="bg1"/>
                </a:solidFill>
                <a:latin typeface="Californian FB" pitchFamily="18" charset="0"/>
              </a:rPr>
              <a:t>	    MDCH Consumer Guide – Eat Safe Fish</a:t>
            </a:r>
          </a:p>
          <a:p>
            <a:pPr marL="514350" indent="-514350" fontAlgn="auto">
              <a:spcAft>
                <a:spcPts val="0"/>
              </a:spcAft>
              <a:buFont typeface="Arial" pitchFamily="34" charset="0"/>
              <a:buNone/>
              <a:defRPr/>
            </a:pPr>
            <a:r>
              <a:rPr lang="en-US" sz="2400" b="1" dirty="0">
                <a:solidFill>
                  <a:schemeClr val="bg1"/>
                </a:solidFill>
                <a:latin typeface="Californian FB" pitchFamily="18" charset="0"/>
              </a:rPr>
              <a:t>         </a:t>
            </a:r>
            <a:r>
              <a:rPr lang="en-US" sz="2400" b="1" dirty="0">
                <a:solidFill>
                  <a:schemeClr val="bg1"/>
                </a:solidFill>
                <a:latin typeface="Californian FB" pitchFamily="18" charset="0"/>
                <a:hlinkClick r:id="rId3"/>
              </a:rPr>
              <a:t>http://www.michigan.gov/mdch/0,1607,7-132-54783_54784_54785_58671-256887--,</a:t>
            </a:r>
            <a:r>
              <a:rPr lang="en-US" sz="2400" b="1" dirty="0" smtClean="0">
                <a:solidFill>
                  <a:schemeClr val="bg1"/>
                </a:solidFill>
                <a:latin typeface="Californian FB" pitchFamily="18" charset="0"/>
                <a:hlinkClick r:id="rId3"/>
              </a:rPr>
              <a:t>00.html</a:t>
            </a:r>
            <a:endParaRPr lang="en-US" sz="2400" b="1" dirty="0" smtClean="0">
              <a:solidFill>
                <a:schemeClr val="bg1"/>
              </a:solidFill>
              <a:latin typeface="Californian FB" pitchFamily="18" charset="0"/>
            </a:endParaRPr>
          </a:p>
          <a:p>
            <a:pPr marL="514350" indent="-514350" fontAlgn="auto">
              <a:spcAft>
                <a:spcPts val="0"/>
              </a:spcAft>
              <a:buFont typeface="Arial" pitchFamily="34" charset="0"/>
              <a:buNone/>
              <a:defRPr/>
            </a:pPr>
            <a:endParaRPr lang="en-US" sz="2400" b="1" dirty="0" smtClean="0">
              <a:solidFill>
                <a:schemeClr val="bg1"/>
              </a:solidFill>
              <a:latin typeface="Californian FB" pitchFamily="18" charset="0"/>
            </a:endParaRPr>
          </a:p>
          <a:p>
            <a:pPr marL="514350" indent="-514350" fontAlgn="auto">
              <a:spcAft>
                <a:spcPts val="0"/>
              </a:spcAft>
              <a:buFont typeface="+mj-lt"/>
              <a:buAutoNum type="arabicPeriod" startAt="4"/>
              <a:defRPr/>
            </a:pPr>
            <a:r>
              <a:rPr lang="en-US" sz="2800" b="1" dirty="0" smtClean="0">
                <a:solidFill>
                  <a:schemeClr val="bg1"/>
                </a:solidFill>
                <a:latin typeface="Californian FB" pitchFamily="18" charset="0"/>
              </a:rPr>
              <a:t>Advice on fish selection if patient or member of patient’s family catch and eat fish</a:t>
            </a:r>
          </a:p>
          <a:p>
            <a:pPr marL="514350" indent="-514350" fontAlgn="auto">
              <a:spcAft>
                <a:spcPts val="0"/>
              </a:spcAft>
              <a:buFont typeface="Arial" pitchFamily="34" charset="0"/>
              <a:buNone/>
              <a:defRPr/>
            </a:pPr>
            <a:r>
              <a:rPr lang="en-US" sz="2400" dirty="0" smtClean="0">
                <a:solidFill>
                  <a:schemeClr val="bg2">
                    <a:lumMod val="50000"/>
                  </a:schemeClr>
                </a:solidFill>
                <a:latin typeface="Californian FB" pitchFamily="18" charset="0"/>
                <a:ea typeface="Calibri" pitchFamily="34" charset="0"/>
                <a:cs typeface="Times New Roman" pitchFamily="18" charset="0"/>
              </a:rPr>
              <a:t>         </a:t>
            </a:r>
            <a:r>
              <a:rPr lang="en-US" sz="2400" dirty="0">
                <a:solidFill>
                  <a:schemeClr val="bg2">
                    <a:lumMod val="50000"/>
                  </a:schemeClr>
                </a:solidFill>
                <a:latin typeface="Californian FB" pitchFamily="18" charset="0"/>
                <a:ea typeface="Calibri" pitchFamily="34" charset="0"/>
                <a:cs typeface="Times New Roman" pitchFamily="18" charset="0"/>
                <a:hlinkClick r:id="rId4"/>
              </a:rPr>
              <a:t>http://www.michigan.gov/mdch/0,4612,7-132-54783_54784_54785_58671-296074--,</a:t>
            </a:r>
            <a:r>
              <a:rPr lang="en-US" sz="2400" dirty="0" smtClean="0">
                <a:solidFill>
                  <a:schemeClr val="bg2">
                    <a:lumMod val="50000"/>
                  </a:schemeClr>
                </a:solidFill>
                <a:latin typeface="Californian FB" pitchFamily="18" charset="0"/>
                <a:ea typeface="Calibri" pitchFamily="34" charset="0"/>
                <a:cs typeface="Times New Roman" pitchFamily="18" charset="0"/>
                <a:hlinkClick r:id="rId4"/>
              </a:rPr>
              <a:t>00.html</a:t>
            </a:r>
            <a:endParaRPr lang="en-US" sz="2400" dirty="0" smtClean="0">
              <a:solidFill>
                <a:schemeClr val="bg2">
                  <a:lumMod val="50000"/>
                </a:schemeClr>
              </a:solidFill>
              <a:latin typeface="Californian FB" pitchFamily="18" charset="0"/>
              <a:ea typeface="Calibri" pitchFamily="34" charset="0"/>
              <a:cs typeface="Times New Roman" pitchFamily="18" charset="0"/>
            </a:endParaRPr>
          </a:p>
          <a:p>
            <a:pPr marL="514350" indent="-514350" fontAlgn="auto">
              <a:spcAft>
                <a:spcPts val="0"/>
              </a:spcAft>
              <a:buFont typeface="Arial" pitchFamily="34" charset="0"/>
              <a:buNone/>
              <a:defRPr/>
            </a:pPr>
            <a:endParaRPr lang="en-US" sz="2800" b="1" dirty="0" smtClean="0">
              <a:solidFill>
                <a:schemeClr val="bg1"/>
              </a:solidFill>
              <a:latin typeface="Californian FB" pitchFamily="18" charset="0"/>
            </a:endParaRPr>
          </a:p>
        </p:txBody>
      </p:sp>
      <p:pic>
        <p:nvPicPr>
          <p:cNvPr id="59396" name="Picture 5" descr="CHM Wordmark horiz new gr.tiff"/>
          <p:cNvPicPr>
            <a:picLocks noChangeAspect="1"/>
          </p:cNvPicPr>
          <p:nvPr/>
        </p:nvPicPr>
        <p:blipFill>
          <a:blip r:embed="rId5"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0"/>
            <a:ext cx="8458200" cy="5970588"/>
          </a:xfrm>
          <a:prstGeom prst="rect">
            <a:avLst/>
          </a:prstGeom>
        </p:spPr>
        <p:txBody>
          <a:bodyPr>
            <a:spAutoFit/>
          </a:bodyPr>
          <a:lstStyle/>
          <a:p>
            <a:pPr algn="ctr" fontAlgn="auto">
              <a:spcBef>
                <a:spcPts val="0"/>
              </a:spcBef>
              <a:spcAft>
                <a:spcPts val="0"/>
              </a:spcAft>
              <a:defRPr/>
            </a:pPr>
            <a:r>
              <a:rPr lang="en-US" sz="2800" dirty="0">
                <a:solidFill>
                  <a:schemeClr val="bg1"/>
                </a:solidFill>
                <a:latin typeface="Californian FB" pitchFamily="18" charset="0"/>
              </a:rPr>
              <a:t>General Principles of Preparing Fish Safely</a:t>
            </a:r>
          </a:p>
          <a:p>
            <a:pPr fontAlgn="auto">
              <a:spcBef>
                <a:spcPts val="0"/>
              </a:spcBef>
              <a:spcAft>
                <a:spcPts val="0"/>
              </a:spcAft>
              <a:defRPr/>
            </a:pPr>
            <a:endParaRPr lang="en-US" dirty="0">
              <a:solidFill>
                <a:schemeClr val="bg1"/>
              </a:solidFill>
              <a:latin typeface="+mn-lt"/>
            </a:endParaRPr>
          </a:p>
          <a:p>
            <a:pPr fontAlgn="auto">
              <a:spcBef>
                <a:spcPts val="0"/>
              </a:spcBef>
              <a:spcAft>
                <a:spcPts val="0"/>
              </a:spcAft>
              <a:defRPr/>
            </a:pPr>
            <a:r>
              <a:rPr lang="en-US" dirty="0">
                <a:solidFill>
                  <a:schemeClr val="bg1"/>
                </a:solidFill>
                <a:latin typeface="Californian FB" pitchFamily="18" charset="0"/>
              </a:rPr>
              <a:t>1. Trimming and Cooking</a:t>
            </a:r>
          </a:p>
          <a:p>
            <a:pPr marL="284163" fontAlgn="auto">
              <a:spcBef>
                <a:spcPts val="0"/>
              </a:spcBef>
              <a:spcAft>
                <a:spcPts val="0"/>
              </a:spcAft>
              <a:defRPr/>
            </a:pPr>
            <a:r>
              <a:rPr lang="en-US" dirty="0">
                <a:solidFill>
                  <a:schemeClr val="bg1"/>
                </a:solidFill>
                <a:latin typeface="Californian FB" pitchFamily="18" charset="0"/>
              </a:rPr>
              <a:t>• Cut off all the fat.</a:t>
            </a:r>
          </a:p>
          <a:p>
            <a:pPr marL="284163" fontAlgn="auto">
              <a:spcBef>
                <a:spcPts val="0"/>
              </a:spcBef>
              <a:spcAft>
                <a:spcPts val="0"/>
              </a:spcAft>
              <a:defRPr/>
            </a:pPr>
            <a:r>
              <a:rPr lang="en-US" dirty="0">
                <a:solidFill>
                  <a:schemeClr val="bg1"/>
                </a:solidFill>
                <a:latin typeface="Californian FB" pitchFamily="18" charset="0"/>
              </a:rPr>
              <a:t>• Remove or poke holes in the fish’s skin before cooking. This will help the fat and</a:t>
            </a:r>
          </a:p>
          <a:p>
            <a:pPr marL="284163" fontAlgn="auto">
              <a:spcBef>
                <a:spcPts val="0"/>
              </a:spcBef>
              <a:spcAft>
                <a:spcPts val="0"/>
              </a:spcAft>
              <a:defRPr/>
            </a:pPr>
            <a:r>
              <a:rPr lang="en-US" dirty="0">
                <a:solidFill>
                  <a:schemeClr val="bg1"/>
                </a:solidFill>
                <a:latin typeface="Californian FB" pitchFamily="18" charset="0"/>
              </a:rPr>
              <a:t>   chemicals drain off the fish.</a:t>
            </a:r>
          </a:p>
          <a:p>
            <a:pPr marL="284163" fontAlgn="auto">
              <a:spcBef>
                <a:spcPts val="0"/>
              </a:spcBef>
              <a:spcAft>
                <a:spcPts val="0"/>
              </a:spcAft>
              <a:defRPr/>
            </a:pPr>
            <a:r>
              <a:rPr lang="en-US" dirty="0">
                <a:solidFill>
                  <a:schemeClr val="bg1"/>
                </a:solidFill>
                <a:latin typeface="Californian FB" pitchFamily="18" charset="0"/>
              </a:rPr>
              <a:t>• </a:t>
            </a:r>
            <a:r>
              <a:rPr lang="en-US" sz="2400" b="1" u="sng" dirty="0">
                <a:solidFill>
                  <a:schemeClr val="bg1"/>
                </a:solidFill>
                <a:latin typeface="Californian FB" pitchFamily="18" charset="0"/>
              </a:rPr>
              <a:t>Bake, broil or grill </a:t>
            </a:r>
            <a:r>
              <a:rPr lang="en-US" dirty="0">
                <a:solidFill>
                  <a:schemeClr val="bg1"/>
                </a:solidFill>
                <a:latin typeface="Californian FB" pitchFamily="18" charset="0"/>
              </a:rPr>
              <a:t>the fish on a rack. Throw away the drippings.</a:t>
            </a:r>
          </a:p>
          <a:p>
            <a:pPr marL="284163" fontAlgn="auto">
              <a:spcBef>
                <a:spcPts val="0"/>
              </a:spcBef>
              <a:spcAft>
                <a:spcPts val="0"/>
              </a:spcAft>
              <a:defRPr/>
            </a:pPr>
            <a:r>
              <a:rPr lang="en-US" dirty="0">
                <a:solidFill>
                  <a:schemeClr val="bg1"/>
                </a:solidFill>
                <a:latin typeface="Californian FB" pitchFamily="18" charset="0"/>
              </a:rPr>
              <a:t>• Do not eat the guts, head, skin, bones or dark fatty areas.</a:t>
            </a:r>
          </a:p>
          <a:p>
            <a:pPr marL="284163" fontAlgn="auto">
              <a:spcBef>
                <a:spcPts val="0"/>
              </a:spcBef>
              <a:spcAft>
                <a:spcPts val="0"/>
              </a:spcAft>
              <a:defRPr/>
            </a:pPr>
            <a:r>
              <a:rPr lang="en-US" dirty="0">
                <a:solidFill>
                  <a:schemeClr val="bg1"/>
                </a:solidFill>
                <a:latin typeface="Californian FB" pitchFamily="18" charset="0"/>
              </a:rPr>
              <a:t>• Do not re-use the oil that was used to deep or pan fry fish.</a:t>
            </a:r>
          </a:p>
          <a:p>
            <a:pPr fontAlgn="auto">
              <a:spcBef>
                <a:spcPts val="0"/>
              </a:spcBef>
              <a:spcAft>
                <a:spcPts val="0"/>
              </a:spcAft>
              <a:defRPr/>
            </a:pPr>
            <a:endParaRPr lang="en-US" dirty="0">
              <a:solidFill>
                <a:schemeClr val="bg1"/>
              </a:solidFill>
              <a:latin typeface="Californian FB" pitchFamily="18" charset="0"/>
            </a:endParaRPr>
          </a:p>
          <a:p>
            <a:pPr fontAlgn="auto">
              <a:spcBef>
                <a:spcPts val="0"/>
              </a:spcBef>
              <a:spcAft>
                <a:spcPts val="0"/>
              </a:spcAft>
              <a:defRPr/>
            </a:pPr>
            <a:r>
              <a:rPr lang="en-US" dirty="0">
                <a:solidFill>
                  <a:schemeClr val="bg1"/>
                </a:solidFill>
                <a:latin typeface="Californian FB" pitchFamily="18" charset="0"/>
              </a:rPr>
              <a:t>2. Eat fish from different places such as the grocery store, restaurants, rivers and lakes.</a:t>
            </a:r>
          </a:p>
          <a:p>
            <a:pPr fontAlgn="auto">
              <a:spcBef>
                <a:spcPts val="0"/>
              </a:spcBef>
              <a:spcAft>
                <a:spcPts val="0"/>
              </a:spcAft>
              <a:defRPr/>
            </a:pPr>
            <a:endParaRPr lang="en-US" dirty="0">
              <a:solidFill>
                <a:schemeClr val="bg1"/>
              </a:solidFill>
              <a:latin typeface="Californian FB" pitchFamily="18" charset="0"/>
            </a:endParaRPr>
          </a:p>
          <a:p>
            <a:pPr fontAlgn="auto">
              <a:spcBef>
                <a:spcPts val="0"/>
              </a:spcBef>
              <a:spcAft>
                <a:spcPts val="0"/>
              </a:spcAft>
              <a:defRPr/>
            </a:pPr>
            <a:r>
              <a:rPr lang="en-US" dirty="0">
                <a:solidFill>
                  <a:schemeClr val="bg1"/>
                </a:solidFill>
                <a:latin typeface="Californian FB" pitchFamily="18" charset="0"/>
              </a:rPr>
              <a:t>3. </a:t>
            </a:r>
            <a:r>
              <a:rPr lang="en-US" sz="2400" b="1" u="sng" dirty="0">
                <a:solidFill>
                  <a:schemeClr val="bg1"/>
                </a:solidFill>
                <a:latin typeface="Californian FB" pitchFamily="18" charset="0"/>
              </a:rPr>
              <a:t>Eat smaller, younger fish</a:t>
            </a:r>
            <a:r>
              <a:rPr lang="en-US" sz="2400" b="1" dirty="0">
                <a:solidFill>
                  <a:schemeClr val="bg1"/>
                </a:solidFill>
                <a:latin typeface="Californian FB" pitchFamily="18" charset="0"/>
              </a:rPr>
              <a:t>. </a:t>
            </a:r>
            <a:r>
              <a:rPr lang="en-US" dirty="0">
                <a:solidFill>
                  <a:schemeClr val="bg1"/>
                </a:solidFill>
                <a:latin typeface="Californian FB" pitchFamily="18" charset="0"/>
              </a:rPr>
              <a:t>Bigger and older fish have had more time to collect  </a:t>
            </a:r>
          </a:p>
          <a:p>
            <a:pPr fontAlgn="auto">
              <a:spcBef>
                <a:spcPts val="0"/>
              </a:spcBef>
              <a:spcAft>
                <a:spcPts val="0"/>
              </a:spcAft>
              <a:defRPr/>
            </a:pPr>
            <a:r>
              <a:rPr lang="en-US" dirty="0">
                <a:solidFill>
                  <a:schemeClr val="bg1"/>
                </a:solidFill>
                <a:latin typeface="Californian FB" pitchFamily="18" charset="0"/>
              </a:rPr>
              <a:t>    more chemicals in their bodies.</a:t>
            </a:r>
          </a:p>
          <a:p>
            <a:pPr fontAlgn="auto">
              <a:spcBef>
                <a:spcPts val="0"/>
              </a:spcBef>
              <a:spcAft>
                <a:spcPts val="0"/>
              </a:spcAft>
              <a:defRPr/>
            </a:pPr>
            <a:endParaRPr lang="en-US" dirty="0">
              <a:solidFill>
                <a:schemeClr val="bg1"/>
              </a:solidFill>
              <a:latin typeface="Californian FB" pitchFamily="18" charset="0"/>
            </a:endParaRPr>
          </a:p>
          <a:p>
            <a:pPr fontAlgn="auto">
              <a:spcBef>
                <a:spcPts val="0"/>
              </a:spcBef>
              <a:spcAft>
                <a:spcPts val="0"/>
              </a:spcAft>
              <a:defRPr/>
            </a:pPr>
            <a:r>
              <a:rPr lang="en-US" dirty="0">
                <a:solidFill>
                  <a:schemeClr val="bg1"/>
                </a:solidFill>
                <a:latin typeface="Californian FB" pitchFamily="18" charset="0"/>
              </a:rPr>
              <a:t>4. Don't eat fatty fish like carp and catfish from polluted waters. Most chemicals (except </a:t>
            </a:r>
          </a:p>
          <a:p>
            <a:pPr fontAlgn="auto">
              <a:spcBef>
                <a:spcPts val="0"/>
              </a:spcBef>
              <a:spcAft>
                <a:spcPts val="0"/>
              </a:spcAft>
              <a:defRPr/>
            </a:pPr>
            <a:r>
              <a:rPr lang="en-US" dirty="0">
                <a:solidFill>
                  <a:schemeClr val="bg1"/>
                </a:solidFill>
                <a:latin typeface="Californian FB" pitchFamily="18" charset="0"/>
              </a:rPr>
              <a:t>    for mercury) collect in the fat. Buy catfish from your grocery store instead.</a:t>
            </a:r>
          </a:p>
          <a:p>
            <a:pPr fontAlgn="auto">
              <a:spcBef>
                <a:spcPts val="0"/>
              </a:spcBef>
              <a:spcAft>
                <a:spcPts val="0"/>
              </a:spcAft>
              <a:defRPr/>
            </a:pPr>
            <a:endParaRPr lang="en-US" dirty="0">
              <a:solidFill>
                <a:schemeClr val="bg1"/>
              </a:solidFill>
              <a:latin typeface="Californian FB" pitchFamily="18" charset="0"/>
            </a:endParaRPr>
          </a:p>
          <a:p>
            <a:pPr fontAlgn="auto">
              <a:spcBef>
                <a:spcPts val="0"/>
              </a:spcBef>
              <a:spcAft>
                <a:spcPts val="0"/>
              </a:spcAft>
              <a:defRPr/>
            </a:pPr>
            <a:r>
              <a:rPr lang="en-US" dirty="0">
                <a:solidFill>
                  <a:schemeClr val="bg1"/>
                </a:solidFill>
                <a:latin typeface="Californian FB" pitchFamily="18" charset="0"/>
              </a:rPr>
              <a:t>5. Mercury stays in the filet of the fish and cannot be cut or cooked away. Use the guides </a:t>
            </a:r>
          </a:p>
          <a:p>
            <a:pPr fontAlgn="auto">
              <a:spcBef>
                <a:spcPts val="0"/>
              </a:spcBef>
              <a:spcAft>
                <a:spcPts val="0"/>
              </a:spcAft>
              <a:defRPr/>
            </a:pPr>
            <a:r>
              <a:rPr lang="en-US" dirty="0">
                <a:solidFill>
                  <a:schemeClr val="bg1"/>
                </a:solidFill>
                <a:latin typeface="Californian FB" pitchFamily="18" charset="0"/>
              </a:rPr>
              <a:t>    to choose fish that are low in mercury.</a:t>
            </a:r>
          </a:p>
        </p:txBody>
      </p:sp>
      <p:sp>
        <p:nvSpPr>
          <p:cNvPr id="60418" name="Rectangle 2"/>
          <p:cNvSpPr>
            <a:spLocks noChangeArrowheads="1"/>
          </p:cNvSpPr>
          <p:nvPr/>
        </p:nvSpPr>
        <p:spPr bwMode="auto">
          <a:xfrm>
            <a:off x="2133600" y="5867400"/>
            <a:ext cx="7010400" cy="646113"/>
          </a:xfrm>
          <a:prstGeom prst="rect">
            <a:avLst/>
          </a:prstGeom>
          <a:noFill/>
          <a:ln w="9525">
            <a:noFill/>
            <a:miter lim="800000"/>
            <a:headEnd/>
            <a:tailEnd/>
          </a:ln>
        </p:spPr>
        <p:txBody>
          <a:bodyPr>
            <a:spAutoFit/>
          </a:bodyPr>
          <a:lstStyle/>
          <a:p>
            <a:r>
              <a:rPr lang="en-US" b="1">
                <a:solidFill>
                  <a:schemeClr val="bg1"/>
                </a:solidFill>
                <a:latin typeface="Californian FB" pitchFamily="18" charset="0"/>
              </a:rPr>
              <a:t>Do not eat any of the internal organs of any</a:t>
            </a:r>
          </a:p>
          <a:p>
            <a:r>
              <a:rPr lang="en-US" b="1">
                <a:solidFill>
                  <a:schemeClr val="bg1"/>
                </a:solidFill>
                <a:latin typeface="Californian FB" pitchFamily="18" charset="0"/>
              </a:rPr>
              <a:t>fish from any water body (example: liver).                                (MDCH)</a:t>
            </a:r>
            <a:endParaRPr lang="en-US">
              <a:solidFill>
                <a:schemeClr val="bg1"/>
              </a:solidFill>
              <a:latin typeface="Californian FB" pitchFamily="18" charset="0"/>
            </a:endParaRPr>
          </a:p>
        </p:txBody>
      </p:sp>
      <p:pic>
        <p:nvPicPr>
          <p:cNvPr id="60419" name="Picture 3" descr="CHM Wordmark horiz new gr.tiff"/>
          <p:cNvPicPr>
            <a:picLocks noChangeAspect="1"/>
          </p:cNvPicPr>
          <p:nvPr/>
        </p:nvPicPr>
        <p:blipFill>
          <a:blip r:embed="rId3" cstate="print"/>
          <a:srcRect/>
          <a:stretch>
            <a:fillRect/>
          </a:stretch>
        </p:blipFill>
        <p:spPr bwMode="auto">
          <a:xfrm>
            <a:off x="6629400" y="6507163"/>
            <a:ext cx="2197100" cy="350837"/>
          </a:xfrm>
          <a:prstGeom prst="rect">
            <a:avLst/>
          </a:prstGeom>
          <a:noFill/>
          <a:ln w="9525">
            <a:noFill/>
            <a:miter lim="800000"/>
            <a:headEnd/>
            <a:tailEnd/>
          </a:ln>
        </p:spPr>
      </p:pic>
      <p:sp>
        <p:nvSpPr>
          <p:cNvPr id="5" name="Right Arrow 4"/>
          <p:cNvSpPr/>
          <p:nvPr/>
        </p:nvSpPr>
        <p:spPr>
          <a:xfrm>
            <a:off x="762000" y="6019800"/>
            <a:ext cx="1371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533400" y="228600"/>
            <a:ext cx="8229600" cy="1143000"/>
          </a:xfrm>
        </p:spPr>
        <p:txBody>
          <a:bodyPr/>
          <a:lstStyle/>
          <a:p>
            <a:r>
              <a:rPr lang="en-US" sz="3200" b="1" smtClean="0">
                <a:solidFill>
                  <a:schemeClr val="bg1"/>
                </a:solidFill>
                <a:latin typeface="Californian FB" pitchFamily="18" charset="0"/>
              </a:rPr>
              <a:t>Mercury Reference Values</a:t>
            </a:r>
          </a:p>
        </p:txBody>
      </p:sp>
      <p:graphicFrame>
        <p:nvGraphicFramePr>
          <p:cNvPr id="77873" name="Group 49"/>
          <p:cNvGraphicFramePr>
            <a:graphicFrameLocks noGrp="1"/>
          </p:cNvGraphicFramePr>
          <p:nvPr>
            <p:ph idx="1"/>
            <p:extLst>
              <p:ext uri="{D42A27DB-BD31-4B8C-83A1-F6EECF244321}">
                <p14:modId xmlns:p14="http://schemas.microsoft.com/office/powerpoint/2010/main" val="2432837040"/>
              </p:ext>
            </p:extLst>
          </p:nvPr>
        </p:nvGraphicFramePr>
        <p:xfrm>
          <a:off x="533400" y="1524000"/>
          <a:ext cx="8001000" cy="3033713"/>
        </p:xfrm>
        <a:graphic>
          <a:graphicData uri="http://schemas.openxmlformats.org/drawingml/2006/table">
            <a:tbl>
              <a:tblPr>
                <a:tableStyleId>{ED083AE6-46FA-4A59-8FB0-9F97EB10719F}</a:tableStyleId>
              </a:tblPr>
              <a:tblGrid>
                <a:gridCol w="1515979"/>
                <a:gridCol w="1515979"/>
                <a:gridCol w="1600200"/>
                <a:gridCol w="1805427"/>
                <a:gridCol w="1563415"/>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Specimen</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Half-Life</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Normal</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Allowable Workplace Level</a:t>
                      </a:r>
                      <a:endParaRPr kumimoji="0" lang="en-US" sz="2000" b="1" i="0" u="none" strike="noStrike" cap="none" normalizeH="0" baseline="0" dirty="0" smtClean="0">
                        <a:ln>
                          <a:noFill/>
                        </a:ln>
                        <a:solidFill>
                          <a:schemeClr val="bg1"/>
                        </a:solidFill>
                        <a:effectLst/>
                        <a:latin typeface="Californian FB" pitchFamily="18" charset="0"/>
                      </a:endParaRP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alpha val="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Acute Toxicity</a:t>
                      </a:r>
                      <a:endParaRPr kumimoji="0" lang="en-US" sz="2000" b="1" i="0" u="none" strike="noStrike" cap="none" normalizeH="0" baseline="0" dirty="0" smtClean="0">
                        <a:ln>
                          <a:noFill/>
                        </a:ln>
                        <a:solidFill>
                          <a:schemeClr val="bg1"/>
                        </a:solidFill>
                        <a:effectLst/>
                        <a:latin typeface="Californian FB" pitchFamily="18" charset="0"/>
                      </a:endParaRPr>
                    </a:p>
                  </a:txBody>
                  <a:tcP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1">
                        <a:alpha val="0"/>
                      </a:schemeClr>
                    </a:solidFill>
                  </a:tcPr>
                </a:tc>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Urine</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D5E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40 days</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D5E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4µg/L</a:t>
                      </a:r>
                      <a:endParaRPr kumimoji="0" lang="en-US" sz="2000" b="1" i="0" u="none" strike="noStrike" cap="none" normalizeH="0" baseline="0" dirty="0" smtClean="0">
                        <a:ln>
                          <a:noFill/>
                        </a:ln>
                        <a:solidFill>
                          <a:schemeClr val="bg1"/>
                        </a:solidFill>
                        <a:effectLst/>
                        <a:latin typeface="Californian FB" pitchFamily="18" charset="0"/>
                        <a:cs typeface="Arial"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D5E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u="none" strike="noStrike" cap="none" normalizeH="0" baseline="0" dirty="0" smtClean="0">
                        <a:ln>
                          <a:noFill/>
                        </a:ln>
                        <a:solidFill>
                          <a:schemeClr val="bg1"/>
                        </a:solidFill>
                        <a:effectLst/>
                        <a:latin typeface="Californian FB"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50µg/L</a:t>
                      </a:r>
                      <a:endParaRPr kumimoji="0" lang="en-US" sz="2000" u="none" strike="noStrike" cap="none" normalizeH="0" baseline="30000" dirty="0" smtClean="0">
                        <a:ln>
                          <a:noFill/>
                        </a:ln>
                        <a:solidFill>
                          <a:schemeClr val="bg1"/>
                        </a:solidFill>
                        <a:effectLst/>
                        <a:latin typeface="Californian FB"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Californian FB" pitchFamily="18" charset="0"/>
                        <a:cs typeface="Arial"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D5E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&gt;300µg/L</a:t>
                      </a:r>
                      <a:endParaRPr kumimoji="0" lang="en-US" sz="2000" b="1" i="0" u="none" strike="noStrike" cap="none" normalizeH="0" baseline="0" dirty="0" smtClean="0">
                        <a:ln>
                          <a:noFill/>
                        </a:ln>
                        <a:solidFill>
                          <a:schemeClr val="bg1"/>
                        </a:solidFill>
                        <a:effectLst/>
                        <a:latin typeface="Californian FB" pitchFamily="18" charset="0"/>
                        <a:cs typeface="Arial"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D5E5"/>
                    </a:solidFill>
                  </a:tcPr>
                </a:tc>
              </a:tr>
              <a:tr h="900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smtClean="0">
                          <a:ln>
                            <a:noFill/>
                          </a:ln>
                          <a:solidFill>
                            <a:schemeClr val="bg1"/>
                          </a:solidFill>
                          <a:effectLst/>
                          <a:latin typeface="Californian FB" pitchFamily="18" charset="0"/>
                        </a:rPr>
                        <a:t>Blood</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7E7E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1-2 days</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7E7E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A 4.6 µg/L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C 1.9 µg/L</a:t>
                      </a:r>
                      <a:endParaRPr kumimoji="0" lang="en-US" sz="2000" b="1" i="0" u="none" strike="noStrike" cap="none" normalizeH="0" baseline="0" dirty="0" smtClean="0">
                        <a:ln>
                          <a:noFill/>
                        </a:ln>
                        <a:solidFill>
                          <a:schemeClr val="bg1"/>
                        </a:solidFill>
                        <a:effectLst/>
                        <a:latin typeface="Californian FB" pitchFamily="18" charset="0"/>
                        <a:cs typeface="Arial"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7E7E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25µg/L</a:t>
                      </a:r>
                      <a:endParaRPr kumimoji="0" lang="en-US" sz="2000" b="1" i="0" u="none" strike="noStrike" cap="none" normalizeH="0" baseline="0" dirty="0" smtClean="0">
                        <a:ln>
                          <a:noFill/>
                        </a:ln>
                        <a:solidFill>
                          <a:schemeClr val="bg1"/>
                        </a:solidFill>
                        <a:effectLst/>
                        <a:latin typeface="Californian FB" pitchFamily="18" charset="0"/>
                        <a:cs typeface="Arial"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7E7E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smtClean="0">
                          <a:ln>
                            <a:noFill/>
                          </a:ln>
                          <a:solidFill>
                            <a:schemeClr val="bg1"/>
                          </a:solidFill>
                          <a:effectLst/>
                          <a:latin typeface="Californian FB" pitchFamily="18" charset="0"/>
                        </a:rPr>
                        <a:t>&gt;50µg/L</a:t>
                      </a:r>
                      <a:endParaRPr kumimoji="0" lang="en-US" sz="2000" b="1" i="0" u="none" strike="noStrike" cap="none" normalizeH="0" baseline="0" dirty="0" smtClean="0">
                        <a:ln>
                          <a:noFill/>
                        </a:ln>
                        <a:solidFill>
                          <a:schemeClr val="bg1"/>
                        </a:solidFill>
                        <a:effectLst/>
                        <a:latin typeface="Californian FB" pitchFamily="18" charset="0"/>
                      </a:endParaRPr>
                    </a:p>
                  </a:txBody>
                  <a:tcPr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7E7E7"/>
                    </a:solidFill>
                  </a:tcPr>
                </a:tc>
              </a:tr>
            </a:tbl>
          </a:graphicData>
        </a:graphic>
      </p:graphicFrame>
      <p:pic>
        <p:nvPicPr>
          <p:cNvPr id="61468" name="Picture 3" descr="CHM Wordmark horiz new gr.tiff"/>
          <p:cNvPicPr>
            <a:picLocks noChangeAspect="1"/>
          </p:cNvPicPr>
          <p:nvPr/>
        </p:nvPicPr>
        <p:blipFill>
          <a:blip r:embed="rId3"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b="1" smtClean="0">
                <a:solidFill>
                  <a:schemeClr val="bg1"/>
                </a:solidFill>
                <a:latin typeface="Californian FB" pitchFamily="18" charset="0"/>
              </a:rPr>
              <a:t>Objectives</a:t>
            </a:r>
          </a:p>
        </p:txBody>
      </p:sp>
      <p:sp>
        <p:nvSpPr>
          <p:cNvPr id="3" name="Content Placeholder 2"/>
          <p:cNvSpPr>
            <a:spLocks noGrp="1"/>
          </p:cNvSpPr>
          <p:nvPr>
            <p:ph idx="1"/>
          </p:nvPr>
        </p:nvSpPr>
        <p:spPr>
          <a:xfrm>
            <a:off x="0" y="1600200"/>
            <a:ext cx="9144000" cy="4525963"/>
          </a:xfrm>
        </p:spPr>
        <p:txBody>
          <a:bodyPr rtlCol="0">
            <a:normAutofit/>
          </a:bodyPr>
          <a:lstStyle/>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Benefits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Risks of Eating Fish/Fish oil</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Store Bought vs. Recreational Caught Fish</a:t>
            </a:r>
          </a:p>
          <a:p>
            <a:pPr fontAlgn="auto">
              <a:spcAft>
                <a:spcPts val="0"/>
              </a:spcAft>
              <a:buFont typeface="Arial" pitchFamily="34" charset="0"/>
              <a:buChar char="•"/>
              <a:defRPr/>
            </a:pPr>
            <a:r>
              <a:rPr lang="en-US" b="1" dirty="0" smtClean="0">
                <a:solidFill>
                  <a:schemeClr val="bg1">
                    <a:lumMod val="50000"/>
                    <a:lumOff val="50000"/>
                  </a:schemeClr>
                </a:solidFill>
                <a:latin typeface="Californian FB" pitchFamily="18" charset="0"/>
              </a:rPr>
              <a:t>Talking to Patients</a:t>
            </a:r>
          </a:p>
          <a:p>
            <a:pPr fontAlgn="auto">
              <a:spcAft>
                <a:spcPts val="0"/>
              </a:spcAft>
              <a:buFont typeface="Arial" pitchFamily="34" charset="0"/>
              <a:buChar char="•"/>
              <a:defRPr/>
            </a:pPr>
            <a:r>
              <a:rPr lang="en-US" b="1" dirty="0" smtClean="0">
                <a:solidFill>
                  <a:schemeClr val="bg1"/>
                </a:solidFill>
                <a:latin typeface="Californian FB" pitchFamily="18" charset="0"/>
              </a:rPr>
              <a:t>Available Resources </a:t>
            </a:r>
            <a:endParaRPr lang="en-US" b="1" dirty="0">
              <a:solidFill>
                <a:schemeClr val="bg1"/>
              </a:solidFill>
              <a:latin typeface="Californian FB" pitchFamily="18" charset="0"/>
            </a:endParaRPr>
          </a:p>
        </p:txBody>
      </p:sp>
      <p:pic>
        <p:nvPicPr>
          <p:cNvPr id="62467" name="Picture 5" descr="C:\Documents and Settings\careytr\Local Settings\Temporary Internet Files\Content.IE5\U1AOUWU9\MC900290913[1].wmf"/>
          <p:cNvPicPr>
            <a:picLocks noChangeAspect="1" noChangeArrowheads="1"/>
          </p:cNvPicPr>
          <p:nvPr/>
        </p:nvPicPr>
        <p:blipFill>
          <a:blip r:embed="rId3" cstate="print"/>
          <a:srcRect/>
          <a:stretch>
            <a:fillRect/>
          </a:stretch>
        </p:blipFill>
        <p:spPr bwMode="auto">
          <a:xfrm>
            <a:off x="4648200" y="3886200"/>
            <a:ext cx="2009775" cy="1752600"/>
          </a:xfrm>
          <a:prstGeom prst="rect">
            <a:avLst/>
          </a:prstGeom>
          <a:noFill/>
          <a:ln w="9525">
            <a:noFill/>
            <a:miter lim="800000"/>
            <a:headEnd/>
            <a:tailEnd/>
          </a:ln>
        </p:spPr>
      </p:pic>
      <p:pic>
        <p:nvPicPr>
          <p:cNvPr id="62468" name="Picture 5"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0"/>
            <a:ext cx="8229600" cy="1143000"/>
          </a:xfrm>
        </p:spPr>
        <p:txBody>
          <a:bodyPr/>
          <a:lstStyle/>
          <a:p>
            <a:pPr algn="r"/>
            <a:r>
              <a:rPr lang="en-US" sz="3600" dirty="0" smtClean="0">
                <a:solidFill>
                  <a:schemeClr val="bg1"/>
                </a:solidFill>
                <a:latin typeface="Arial Narrow" pitchFamily="34" charset="0"/>
              </a:rPr>
              <a:t>Choosing Fish from Grocery Store/Restaurant</a:t>
            </a:r>
            <a:endParaRPr lang="en-US" sz="3600" dirty="0">
              <a:solidFill>
                <a:schemeClr val="bg1"/>
              </a:solidFill>
              <a:latin typeface="Arial Narrow" pitchFamily="34" charset="0"/>
            </a:endParaRPr>
          </a:p>
        </p:txBody>
      </p:sp>
      <p:sp>
        <p:nvSpPr>
          <p:cNvPr id="25" name="Content Placeholder 24"/>
          <p:cNvSpPr>
            <a:spLocks noGrp="1"/>
          </p:cNvSpPr>
          <p:nvPr>
            <p:ph sz="half" idx="2"/>
          </p:nvPr>
        </p:nvSpPr>
        <p:spPr>
          <a:xfrm>
            <a:off x="4762500" y="1524000"/>
            <a:ext cx="4038600" cy="4525963"/>
          </a:xfrm>
        </p:spPr>
        <p:txBody>
          <a:bodyPr/>
          <a:lstStyle/>
          <a:p>
            <a:pPr>
              <a:buNone/>
            </a:pPr>
            <a:r>
              <a:rPr lang="en-US" b="1" dirty="0" smtClean="0">
                <a:solidFill>
                  <a:schemeClr val="bg1"/>
                </a:solidFill>
                <a:latin typeface="Calibri" pitchFamily="34" charset="0"/>
              </a:rPr>
              <a:t>Mercury </a:t>
            </a:r>
            <a:r>
              <a:rPr lang="en-US" b="1" u="sng" dirty="0" smtClean="0">
                <a:solidFill>
                  <a:schemeClr val="bg1"/>
                </a:solidFill>
                <a:latin typeface="Calibri" pitchFamily="34" charset="0"/>
              </a:rPr>
              <a:t>cannot be removed from fish by trimming and cooking</a:t>
            </a:r>
            <a:r>
              <a:rPr lang="en-US" b="1" dirty="0" smtClean="0">
                <a:solidFill>
                  <a:schemeClr val="bg1"/>
                </a:solidFill>
                <a:latin typeface="Calibri" pitchFamily="34" charset="0"/>
              </a:rPr>
              <a:t>. Use the following information to choose fish and seafood from the grocery store or restaurant. </a:t>
            </a:r>
          </a:p>
          <a:p>
            <a:pPr marL="0" indent="0">
              <a:buNone/>
            </a:pPr>
            <a:endParaRPr lang="en-US" dirty="0" smtClean="0"/>
          </a:p>
          <a:p>
            <a:endParaRPr lang="en-US" dirty="0"/>
          </a:p>
        </p:txBody>
      </p:sp>
      <p:pic>
        <p:nvPicPr>
          <p:cNvPr id="9" name="Picture 5" descr="CHM Wordmark horiz new gr.tiff"/>
          <p:cNvPicPr>
            <a:picLocks noChangeAspect="1"/>
          </p:cNvPicPr>
          <p:nvPr/>
        </p:nvPicPr>
        <p:blipFill>
          <a:blip r:embed="rId3" cstate="print"/>
          <a:srcRect/>
          <a:stretch>
            <a:fillRect/>
          </a:stretch>
        </p:blipFill>
        <p:spPr bwMode="auto">
          <a:xfrm>
            <a:off x="6781800" y="6400800"/>
            <a:ext cx="2197100" cy="350838"/>
          </a:xfrm>
          <a:prstGeom prst="rect">
            <a:avLst/>
          </a:prstGeom>
          <a:noFill/>
          <a:ln w="9525">
            <a:noFill/>
            <a:miter lim="800000"/>
            <a:headEnd/>
            <a:tailEnd/>
          </a:ln>
        </p:spPr>
      </p:pic>
      <p:pic>
        <p:nvPicPr>
          <p:cNvPr id="2" name="Picture 2" descr="C:\Users\careytr\Desktop\Great Lakes Fish 2014 July Use this 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90600"/>
            <a:ext cx="4267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8" name="Left Arrow 27">
            <a:hlinkClick r:id="rId5" action="ppaction://hlinkfile"/>
          </p:cNvPr>
          <p:cNvSpPr/>
          <p:nvPr/>
        </p:nvSpPr>
        <p:spPr>
          <a:xfrm>
            <a:off x="4381500" y="3276600"/>
            <a:ext cx="685800" cy="299196"/>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381000" y="6426679"/>
            <a:ext cx="4876800" cy="261610"/>
          </a:xfrm>
          <a:prstGeom prst="rect">
            <a:avLst/>
          </a:prstGeom>
          <a:noFill/>
        </p:spPr>
        <p:txBody>
          <a:bodyPr wrap="square" rtlCol="0">
            <a:spAutoFit/>
          </a:bodyPr>
          <a:lstStyle/>
          <a:p>
            <a:r>
              <a:rPr lang="en-US" sz="1100" u="sng" dirty="0">
                <a:latin typeface="Californian FB" panose="0207040306080B030204" pitchFamily="18" charset="0"/>
                <a:hlinkClick r:id="rId6"/>
              </a:rPr>
              <a:t>http://www.oem.msu.edu/userfiles/file/Fish/EatingFishResourcePageSept12.pdf</a:t>
            </a:r>
            <a:endParaRPr lang="en-US" sz="1100" dirty="0">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2819400" y="76200"/>
            <a:ext cx="3212413" cy="6477000"/>
          </a:xfrm>
          <a:prstGeom prst="rect">
            <a:avLst/>
          </a:prstGeom>
          <a:noFill/>
          <a:ln w="9525">
            <a:noFill/>
            <a:miter lim="800000"/>
            <a:headEnd/>
            <a:tailEnd/>
          </a:ln>
        </p:spPr>
      </p:pic>
      <p:pic>
        <p:nvPicPr>
          <p:cNvPr id="3" name="Picture 5"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z="4000" b="1" dirty="0" smtClean="0">
                <a:solidFill>
                  <a:schemeClr val="bg1"/>
                </a:solidFill>
                <a:latin typeface="Californian FB" pitchFamily="18" charset="0"/>
              </a:rPr>
              <a:t>Summary </a:t>
            </a:r>
          </a:p>
        </p:txBody>
      </p:sp>
      <p:sp>
        <p:nvSpPr>
          <p:cNvPr id="65538" name="Content Placeholder 2"/>
          <p:cNvSpPr>
            <a:spLocks noGrp="1"/>
          </p:cNvSpPr>
          <p:nvPr>
            <p:ph idx="1"/>
          </p:nvPr>
        </p:nvSpPr>
        <p:spPr>
          <a:xfrm>
            <a:off x="457200" y="1219200"/>
            <a:ext cx="8229600" cy="4525963"/>
          </a:xfrm>
        </p:spPr>
        <p:txBody>
          <a:bodyPr/>
          <a:lstStyle/>
          <a:p>
            <a:r>
              <a:rPr lang="en-US" b="1" dirty="0" smtClean="0">
                <a:solidFill>
                  <a:schemeClr val="bg1"/>
                </a:solidFill>
                <a:latin typeface="Californian FB" pitchFamily="18" charset="0"/>
              </a:rPr>
              <a:t>To maximize the benefits of fish ingestion avoid certain types of fish.</a:t>
            </a:r>
          </a:p>
          <a:p>
            <a:r>
              <a:rPr lang="en-US" b="1" dirty="0" smtClean="0">
                <a:solidFill>
                  <a:schemeClr val="bg1"/>
                </a:solidFill>
                <a:latin typeface="Californian FB" pitchFamily="18" charset="0"/>
              </a:rPr>
              <a:t>Children and women of child bearing age, in particular, should avoid/limit ingestion of certain types of fish.</a:t>
            </a:r>
          </a:p>
          <a:p>
            <a:r>
              <a:rPr lang="en-US" b="1" dirty="0" smtClean="0">
                <a:solidFill>
                  <a:schemeClr val="bg1"/>
                </a:solidFill>
                <a:latin typeface="Californian FB" pitchFamily="18" charset="0"/>
              </a:rPr>
              <a:t>Availability of consumer guides on fish selection and preparation.</a:t>
            </a:r>
          </a:p>
        </p:txBody>
      </p:sp>
      <p:pic>
        <p:nvPicPr>
          <p:cNvPr id="65539" name="Picture 2"/>
          <p:cNvPicPr>
            <a:picLocks noChangeAspect="1" noChangeArrowheads="1"/>
          </p:cNvPicPr>
          <p:nvPr/>
        </p:nvPicPr>
        <p:blipFill>
          <a:blip r:embed="rId3" cstate="print"/>
          <a:srcRect/>
          <a:stretch>
            <a:fillRect/>
          </a:stretch>
        </p:blipFill>
        <p:spPr bwMode="auto">
          <a:xfrm>
            <a:off x="5791200" y="4495800"/>
            <a:ext cx="2514600" cy="1733550"/>
          </a:xfrm>
          <a:prstGeom prst="rect">
            <a:avLst/>
          </a:prstGeom>
          <a:noFill/>
          <a:ln w="9525">
            <a:noFill/>
            <a:miter lim="800000"/>
            <a:headEnd/>
            <a:tailEnd/>
          </a:ln>
        </p:spPr>
      </p:pic>
      <p:pic>
        <p:nvPicPr>
          <p:cNvPr id="65540" name="Picture 4" descr="CHM Wordmark horiz new gr.tiff"/>
          <p:cNvPicPr>
            <a:picLocks noChangeAspect="1"/>
          </p:cNvPicPr>
          <p:nvPr/>
        </p:nvPicPr>
        <p:blipFill>
          <a:blip r:embed="rId4" cstate="print"/>
          <a:srcRect/>
          <a:stretch>
            <a:fillRect/>
          </a:stretch>
        </p:blipFill>
        <p:spPr bwMode="auto">
          <a:xfrm>
            <a:off x="68580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3600" b="1" dirty="0" smtClean="0">
                <a:solidFill>
                  <a:schemeClr val="bg1"/>
                </a:solidFill>
                <a:latin typeface="Californian FB" pitchFamily="18" charset="0"/>
              </a:rPr>
              <a:t>MSU/EPA Fish Group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3878538"/>
              </p:ext>
            </p:extLst>
          </p:nvPr>
        </p:nvGraphicFramePr>
        <p:xfrm>
          <a:off x="228600" y="1295400"/>
          <a:ext cx="8458200" cy="2245360"/>
        </p:xfrm>
        <a:graphic>
          <a:graphicData uri="http://schemas.openxmlformats.org/drawingml/2006/table">
            <a:tbl>
              <a:tblPr firstRow="1" bandRow="1">
                <a:tableStyleId>{5C22544A-7EE6-4342-B048-85BDC9FD1C3A}</a:tableStyleId>
              </a:tblPr>
              <a:tblGrid>
                <a:gridCol w="4648200"/>
                <a:gridCol w="3810000"/>
              </a:tblGrid>
              <a:tr h="370840">
                <a:tc>
                  <a:txBody>
                    <a:bodyPr/>
                    <a:lstStyle/>
                    <a:p>
                      <a:r>
                        <a:rPr lang="en-US" dirty="0" smtClean="0">
                          <a:solidFill>
                            <a:schemeClr val="bg1"/>
                          </a:solidFill>
                          <a:latin typeface="Californian FB" pitchFamily="18" charset="0"/>
                        </a:rPr>
                        <a:t>CHM/Department of Medicine</a:t>
                      </a:r>
                      <a:endParaRPr lang="en-US" dirty="0">
                        <a:solidFill>
                          <a:schemeClr val="bg1"/>
                        </a:solidFill>
                        <a:latin typeface="Californian FB" pitchFamily="18" charset="0"/>
                      </a:endParaRPr>
                    </a:p>
                  </a:txBody>
                  <a:tcPr>
                    <a:lnR w="38100" cap="flat" cmpd="sng" algn="ctr">
                      <a:solidFill>
                        <a:schemeClr val="tx1"/>
                      </a:solidFill>
                      <a:prstDash val="solid"/>
                      <a:round/>
                      <a:headEnd type="none" w="med" len="med"/>
                      <a:tailEnd type="none" w="med" len="med"/>
                    </a:lnR>
                    <a:solidFill>
                      <a:schemeClr val="accent1">
                        <a:lumMod val="60000"/>
                        <a:lumOff val="40000"/>
                        <a:alpha val="0"/>
                      </a:schemeClr>
                    </a:solidFill>
                  </a:tcPr>
                </a:tc>
                <a:tc>
                  <a:txBody>
                    <a:bodyPr/>
                    <a:lstStyle/>
                    <a:p>
                      <a:r>
                        <a:rPr lang="en-US" dirty="0" smtClean="0">
                          <a:solidFill>
                            <a:schemeClr val="bg1"/>
                          </a:solidFill>
                          <a:latin typeface="Californian FB" pitchFamily="18" charset="0"/>
                        </a:rPr>
                        <a:t>COM</a:t>
                      </a:r>
                      <a:endParaRPr lang="en-US" dirty="0">
                        <a:solidFill>
                          <a:schemeClr val="bg1"/>
                        </a:solidFill>
                        <a:latin typeface="Californian FB" pitchFamily="18" charset="0"/>
                      </a:endParaRPr>
                    </a:p>
                  </a:txBody>
                  <a:tcPr>
                    <a:lnL w="38100" cap="flat" cmpd="sng" algn="ctr">
                      <a:solidFill>
                        <a:schemeClr val="tx1"/>
                      </a:solidFill>
                      <a:prstDash val="solid"/>
                      <a:round/>
                      <a:headEnd type="none" w="med" len="med"/>
                      <a:tailEnd type="none" w="med" len="med"/>
                    </a:lnL>
                    <a:solidFill>
                      <a:schemeClr val="accent1">
                        <a:lumMod val="60000"/>
                        <a:lumOff val="40000"/>
                        <a:alpha val="0"/>
                      </a:schemeClr>
                    </a:solidFill>
                  </a:tcPr>
                </a:tc>
              </a:tr>
              <a:tr h="391160">
                <a:tc>
                  <a:txBody>
                    <a:bodyPr/>
                    <a:lstStyle/>
                    <a:p>
                      <a:pPr lvl="1"/>
                      <a:r>
                        <a:rPr lang="en-US" dirty="0" smtClean="0">
                          <a:solidFill>
                            <a:schemeClr val="bg1"/>
                          </a:solidFill>
                          <a:latin typeface="Californian FB" pitchFamily="18" charset="0"/>
                        </a:rPr>
                        <a:t>Gary </a:t>
                      </a:r>
                      <a:r>
                        <a:rPr lang="en-US" dirty="0" err="1" smtClean="0">
                          <a:solidFill>
                            <a:schemeClr val="bg1"/>
                          </a:solidFill>
                          <a:latin typeface="Californian FB" pitchFamily="18" charset="0"/>
                        </a:rPr>
                        <a:t>Ferenchick</a:t>
                      </a:r>
                      <a:r>
                        <a:rPr lang="en-US" dirty="0" smtClean="0">
                          <a:solidFill>
                            <a:schemeClr val="bg1"/>
                          </a:solidFill>
                          <a:latin typeface="Californian FB" pitchFamily="18" charset="0"/>
                        </a:rPr>
                        <a:t>, M.D.</a:t>
                      </a:r>
                    </a:p>
                  </a:txBody>
                  <a:tcPr>
                    <a:lnR w="38100" cap="flat" cmpd="sng" algn="ctr">
                      <a:solidFill>
                        <a:schemeClr val="tx1"/>
                      </a:solidFill>
                      <a:prstDash val="solid"/>
                      <a:round/>
                      <a:headEnd type="none" w="med" len="med"/>
                      <a:tailEnd type="none" w="med" len="med"/>
                    </a:lnR>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Californian FB" pitchFamily="18" charset="0"/>
                        </a:rPr>
                        <a:t>Kari Hortos, D.O.</a:t>
                      </a:r>
                    </a:p>
                  </a:txBody>
                  <a:tcPr>
                    <a:lnL w="38100" cap="flat" cmpd="sng" algn="ctr">
                      <a:solidFill>
                        <a:schemeClr val="tx1"/>
                      </a:solidFill>
                      <a:prstDash val="solid"/>
                      <a:round/>
                      <a:headEnd type="none" w="med" len="med"/>
                      <a:tailEnd type="none" w="med" len="med"/>
                    </a:lnL>
                  </a:tcPr>
                </a:tc>
              </a:tr>
              <a:tr h="370840">
                <a:tc>
                  <a:txBody>
                    <a:bodyPr/>
                    <a:lstStyle/>
                    <a:p>
                      <a:pPr lvl="1"/>
                      <a:r>
                        <a:rPr lang="en-US" dirty="0" smtClean="0">
                          <a:solidFill>
                            <a:schemeClr val="bg1"/>
                          </a:solidFill>
                          <a:latin typeface="Californian FB" pitchFamily="18" charset="0"/>
                        </a:rPr>
                        <a:t>Kenneth D. Rosenman, M.D.</a:t>
                      </a:r>
                      <a:endParaRPr lang="en-US" dirty="0">
                        <a:solidFill>
                          <a:schemeClr val="bg1"/>
                        </a:solidFill>
                        <a:latin typeface="Californian FB" pitchFamily="18" charset="0"/>
                      </a:endParaRPr>
                    </a:p>
                  </a:txBody>
                  <a:tcPr>
                    <a:lnR w="38100" cap="flat" cmpd="sng" algn="ctr">
                      <a:solidFill>
                        <a:schemeClr val="tx1"/>
                      </a:solidFill>
                      <a:prstDash val="solid"/>
                      <a:round/>
                      <a:headEnd type="none" w="med" len="med"/>
                      <a:tailEnd type="none" w="med" len="med"/>
                    </a:lnR>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latin typeface="Californian FB" pitchFamily="18" charset="0"/>
                      </a:endParaRPr>
                    </a:p>
                  </a:txBody>
                  <a:tcPr>
                    <a:lnL w="38100" cap="flat" cmpd="sng" algn="ctr">
                      <a:solidFill>
                        <a:schemeClr val="tx1"/>
                      </a:solidFill>
                      <a:prstDash val="solid"/>
                      <a:round/>
                      <a:headEnd type="none" w="med" len="med"/>
                      <a:tailEnd type="none" w="med" len="med"/>
                    </a:lnL>
                  </a:tcPr>
                </a:tc>
              </a:tr>
              <a:tr h="370840">
                <a:tc>
                  <a:txBody>
                    <a:bodyPr/>
                    <a:lstStyle/>
                    <a:p>
                      <a:r>
                        <a:rPr lang="en-US" b="1" dirty="0" smtClean="0">
                          <a:solidFill>
                            <a:schemeClr val="bg1"/>
                          </a:solidFill>
                          <a:latin typeface="Californian FB" pitchFamily="18" charset="0"/>
                        </a:rPr>
                        <a:t>CHM/OMERAD</a:t>
                      </a:r>
                      <a:endParaRPr lang="en-US" b="1" dirty="0">
                        <a:solidFill>
                          <a:schemeClr val="bg1"/>
                        </a:solidFill>
                        <a:latin typeface="Californian FB" pitchFamily="18" charset="0"/>
                      </a:endParaRPr>
                    </a:p>
                  </a:txBody>
                  <a:tcPr>
                    <a:lnR w="38100" cap="flat" cmpd="sng" algn="ctr">
                      <a:solidFill>
                        <a:schemeClr val="tx1"/>
                      </a:solidFill>
                      <a:prstDash val="solid"/>
                      <a:round/>
                      <a:headEnd type="none" w="med" len="med"/>
                      <a:tailEnd type="none" w="med" len="med"/>
                    </a:lnR>
                    <a:solidFill>
                      <a:schemeClr val="accent1">
                        <a:lumMod val="60000"/>
                        <a:lumOff val="40000"/>
                        <a:alpha val="0"/>
                      </a:schemeClr>
                    </a:solidFill>
                  </a:tcPr>
                </a:tc>
                <a:tc>
                  <a:txBody>
                    <a:bodyPr/>
                    <a:lstStyle/>
                    <a:p>
                      <a:endParaRPr lang="en-US" dirty="0">
                        <a:solidFill>
                          <a:schemeClr val="bg1"/>
                        </a:solidFill>
                        <a:latin typeface="Californian FB" pitchFamily="18" charset="0"/>
                      </a:endParaRPr>
                    </a:p>
                  </a:txBody>
                  <a:tcPr>
                    <a:lnL w="38100" cap="flat" cmpd="sng" algn="ctr">
                      <a:solidFill>
                        <a:schemeClr val="tx1"/>
                      </a:solidFill>
                      <a:prstDash val="solid"/>
                      <a:round/>
                      <a:headEnd type="none" w="med" len="med"/>
                      <a:tailEnd type="none" w="med" len="med"/>
                    </a:lnL>
                  </a:tcPr>
                </a:tc>
              </a:tr>
              <a:tr h="370840">
                <a:tc>
                  <a:txBody>
                    <a:bodyPr/>
                    <a:lstStyle/>
                    <a:p>
                      <a:pPr lvl="1"/>
                      <a:r>
                        <a:rPr lang="en-US" dirty="0" smtClean="0">
                          <a:solidFill>
                            <a:schemeClr val="bg1"/>
                          </a:solidFill>
                          <a:latin typeface="Californian FB" pitchFamily="18" charset="0"/>
                        </a:rPr>
                        <a:t>Deborah</a:t>
                      </a:r>
                      <a:r>
                        <a:rPr lang="en-US" baseline="0" dirty="0" smtClean="0">
                          <a:solidFill>
                            <a:schemeClr val="bg1"/>
                          </a:solidFill>
                          <a:latin typeface="Californian FB" pitchFamily="18" charset="0"/>
                        </a:rPr>
                        <a:t> Sleight, Ph.D.</a:t>
                      </a:r>
                      <a:endParaRPr lang="en-US" dirty="0">
                        <a:solidFill>
                          <a:schemeClr val="bg1"/>
                        </a:solidFill>
                        <a:latin typeface="Californian FB" pitchFamily="18" charset="0"/>
                      </a:endParaRPr>
                    </a:p>
                  </a:txBody>
                  <a:tcPr>
                    <a:lnR w="38100" cap="flat" cmpd="sng" algn="ctr">
                      <a:solidFill>
                        <a:schemeClr val="tx1"/>
                      </a:solidFill>
                      <a:prstDash val="solid"/>
                      <a:round/>
                      <a:headEnd type="none" w="med" len="med"/>
                      <a:tailEnd type="none" w="med" len="med"/>
                    </a:lnR>
                  </a:tcPr>
                </a:tc>
                <a:tc>
                  <a:txBody>
                    <a:bodyPr/>
                    <a:lstStyle/>
                    <a:p>
                      <a:endParaRPr lang="en-US" dirty="0">
                        <a:solidFill>
                          <a:schemeClr val="bg1"/>
                        </a:solidFill>
                        <a:latin typeface="Californian FB" pitchFamily="18" charset="0"/>
                      </a:endParaRPr>
                    </a:p>
                  </a:txBody>
                  <a:tcPr>
                    <a:lnL w="38100" cap="flat" cmpd="sng" algn="ctr">
                      <a:solidFill>
                        <a:schemeClr val="tx1"/>
                      </a:solidFill>
                      <a:prstDash val="solid"/>
                      <a:round/>
                      <a:headEnd type="none" w="med" len="med"/>
                      <a:tailEnd type="none" w="med" len="med"/>
                    </a:lnL>
                  </a:tcPr>
                </a:tc>
              </a:tr>
              <a:tr h="370840">
                <a:tc>
                  <a:txBody>
                    <a:bodyPr/>
                    <a:lstStyle/>
                    <a:p>
                      <a:pPr lvl="1"/>
                      <a:r>
                        <a:rPr lang="en-US" dirty="0" smtClean="0">
                          <a:solidFill>
                            <a:schemeClr val="bg1"/>
                          </a:solidFill>
                          <a:latin typeface="Californian FB" pitchFamily="18" charset="0"/>
                        </a:rPr>
                        <a:t>David Solomon, Ph.D.</a:t>
                      </a:r>
                      <a:r>
                        <a:rPr lang="en-US" baseline="0" dirty="0" smtClean="0">
                          <a:solidFill>
                            <a:schemeClr val="bg1"/>
                          </a:solidFill>
                          <a:latin typeface="Californian FB" pitchFamily="18" charset="0"/>
                        </a:rPr>
                        <a:t> (Also Dept Med)</a:t>
                      </a:r>
                      <a:endParaRPr lang="en-US" dirty="0">
                        <a:solidFill>
                          <a:schemeClr val="bg1"/>
                        </a:solidFill>
                        <a:latin typeface="Californian FB" pitchFamily="18" charset="0"/>
                      </a:endParaRPr>
                    </a:p>
                  </a:txBody>
                  <a:tcPr>
                    <a:lnR w="38100" cap="flat" cmpd="sng" algn="ctr">
                      <a:solidFill>
                        <a:schemeClr val="tx1"/>
                      </a:solidFill>
                      <a:prstDash val="solid"/>
                      <a:round/>
                      <a:headEnd type="none" w="med" len="med"/>
                      <a:tailEnd type="none" w="med" len="med"/>
                    </a:lnR>
                  </a:tcPr>
                </a:tc>
                <a:tc>
                  <a:txBody>
                    <a:bodyPr/>
                    <a:lstStyle/>
                    <a:p>
                      <a:endParaRPr lang="en-US" dirty="0">
                        <a:solidFill>
                          <a:schemeClr val="bg1"/>
                        </a:solidFill>
                        <a:latin typeface="Californian FB" pitchFamily="18" charset="0"/>
                      </a:endParaRPr>
                    </a:p>
                  </a:txBody>
                  <a:tcPr>
                    <a:lnL w="38100" cap="flat" cmpd="sng" algn="ctr">
                      <a:solidFill>
                        <a:schemeClr val="tx1"/>
                      </a:solidFill>
                      <a:prstDash val="solid"/>
                      <a:round/>
                      <a:headEnd type="none" w="med" len="med"/>
                      <a:tailEnd type="none" w="med" len="med"/>
                    </a:lnL>
                  </a:tcPr>
                </a:tc>
              </a:tr>
            </a:tbl>
          </a:graphicData>
        </a:graphic>
      </p:graphicFrame>
      <p:sp>
        <p:nvSpPr>
          <p:cNvPr id="66588" name="Rectangle 4"/>
          <p:cNvSpPr>
            <a:spLocks noChangeArrowheads="1"/>
          </p:cNvSpPr>
          <p:nvPr/>
        </p:nvSpPr>
        <p:spPr bwMode="auto">
          <a:xfrm>
            <a:off x="533400" y="4267200"/>
            <a:ext cx="10517188" cy="369888"/>
          </a:xfrm>
          <a:prstGeom prst="rect">
            <a:avLst/>
          </a:prstGeom>
          <a:noFill/>
          <a:ln w="9525">
            <a:noFill/>
            <a:miter lim="800000"/>
            <a:headEnd/>
            <a:tailEnd/>
          </a:ln>
        </p:spPr>
        <p:txBody>
          <a:bodyPr>
            <a:spAutoFit/>
          </a:bodyPr>
          <a:lstStyle/>
          <a:p>
            <a:r>
              <a:rPr lang="en-US" b="1">
                <a:solidFill>
                  <a:schemeClr val="bg1"/>
                </a:solidFill>
                <a:latin typeface="Californian FB" pitchFamily="18" charset="0"/>
              </a:rPr>
              <a:t>                                    Funding - Great Lake Restoration Initiative EPA GL-00E00461</a:t>
            </a:r>
          </a:p>
        </p:txBody>
      </p:sp>
      <p:pic>
        <p:nvPicPr>
          <p:cNvPr id="66589" name="Picture 10" descr="C:\Documents and Settings\careytr\Local Settings\Temporary Internet Files\Content.IE5\N6V30C8E\MP900163840[1].jpg"/>
          <p:cNvPicPr>
            <a:picLocks noChangeAspect="1" noChangeArrowheads="1"/>
          </p:cNvPicPr>
          <p:nvPr/>
        </p:nvPicPr>
        <p:blipFill>
          <a:blip r:embed="rId3" cstate="print"/>
          <a:srcRect/>
          <a:stretch>
            <a:fillRect/>
          </a:stretch>
        </p:blipFill>
        <p:spPr bwMode="auto">
          <a:xfrm>
            <a:off x="2743200" y="4724400"/>
            <a:ext cx="3657600" cy="1752600"/>
          </a:xfrm>
          <a:prstGeom prst="rect">
            <a:avLst/>
          </a:prstGeom>
          <a:noFill/>
          <a:ln w="9525">
            <a:noFill/>
            <a:miter lim="800000"/>
            <a:headEnd/>
            <a:tailEnd/>
          </a:ln>
        </p:spPr>
      </p:pic>
      <p:pic>
        <p:nvPicPr>
          <p:cNvPr id="66590" name="Picture 5"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3318312"/>
              </p:ext>
            </p:extLst>
          </p:nvPr>
        </p:nvGraphicFramePr>
        <p:xfrm>
          <a:off x="1447800" y="914400"/>
          <a:ext cx="6096000" cy="5327904"/>
        </p:xfrm>
        <a:graphic>
          <a:graphicData uri="http://schemas.openxmlformats.org/drawingml/2006/table">
            <a:tbl>
              <a:tblPr/>
              <a:tblGrid>
                <a:gridCol w="6096000"/>
              </a:tblGrid>
              <a:tr h="0">
                <a:tc>
                  <a:txBody>
                    <a:bodyPr/>
                    <a:lstStyle/>
                    <a:p>
                      <a:pPr marL="342900" marR="0" indent="-342900">
                        <a:lnSpc>
                          <a:spcPct val="115000"/>
                        </a:lnSpc>
                        <a:spcBef>
                          <a:spcPts val="0"/>
                        </a:spcBef>
                        <a:spcAft>
                          <a:spcPts val="0"/>
                        </a:spcAft>
                        <a:buFont typeface="Arial"/>
                        <a:buChar char="•"/>
                      </a:pPr>
                      <a:r>
                        <a:rPr lang="en-US" sz="2400" b="1" dirty="0" smtClean="0">
                          <a:solidFill>
                            <a:schemeClr val="bg1"/>
                          </a:solidFill>
                          <a:latin typeface="Californian FB" pitchFamily="18" charset="0"/>
                          <a:ea typeface="Times New Roman"/>
                          <a:cs typeface="Times New Roman"/>
                        </a:rPr>
                        <a:t>Anti-arrhythmic </a:t>
                      </a:r>
                      <a:r>
                        <a:rPr lang="en-US" sz="2400" b="1" dirty="0">
                          <a:solidFill>
                            <a:schemeClr val="bg1"/>
                          </a:solidFill>
                          <a:latin typeface="Californian FB" pitchFamily="18" charset="0"/>
                          <a:ea typeface="Times New Roman"/>
                          <a:cs typeface="Times New Roman"/>
                        </a:rPr>
                        <a:t>effects</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Improvements in autonomic function</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Decreased platelet aggregation</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Vasodilation</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Decreased blood pressure</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Anti-inflammatory effects</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Improvements in endothelial function</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Plaque stabilization</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Reduced atherosclerosis</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Reduced free fatty acids and triglycerides</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Up-regulated </a:t>
                      </a:r>
                      <a:r>
                        <a:rPr lang="en-US" sz="2400" b="1" dirty="0" err="1">
                          <a:solidFill>
                            <a:schemeClr val="bg1"/>
                          </a:solidFill>
                          <a:latin typeface="Californian FB" pitchFamily="18" charset="0"/>
                          <a:ea typeface="Times New Roman"/>
                          <a:cs typeface="Times New Roman"/>
                        </a:rPr>
                        <a:t>adiponectin</a:t>
                      </a:r>
                      <a:r>
                        <a:rPr lang="en-US" sz="2400" b="1" dirty="0">
                          <a:solidFill>
                            <a:schemeClr val="bg1"/>
                          </a:solidFill>
                          <a:latin typeface="Californian FB" pitchFamily="18" charset="0"/>
                          <a:ea typeface="Times New Roman"/>
                          <a:cs typeface="Times New Roman"/>
                        </a:rPr>
                        <a:t> synthesis</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r h="0">
                <a:tc>
                  <a:txBody>
                    <a:bodyPr/>
                    <a:lstStyle/>
                    <a:p>
                      <a:pPr marL="342900" marR="0" indent="-342900">
                        <a:lnSpc>
                          <a:spcPct val="115000"/>
                        </a:lnSpc>
                        <a:spcBef>
                          <a:spcPts val="0"/>
                        </a:spcBef>
                        <a:spcAft>
                          <a:spcPts val="0"/>
                        </a:spcAft>
                        <a:buFont typeface="Arial"/>
                        <a:buChar char="•"/>
                      </a:pPr>
                      <a:r>
                        <a:rPr lang="en-US" sz="2400" b="1" dirty="0">
                          <a:solidFill>
                            <a:schemeClr val="bg1"/>
                          </a:solidFill>
                          <a:latin typeface="Californian FB" pitchFamily="18" charset="0"/>
                          <a:ea typeface="Times New Roman"/>
                          <a:cs typeface="Times New Roman"/>
                        </a:rPr>
                        <a:t>Reduced collagen </a:t>
                      </a:r>
                      <a:r>
                        <a:rPr lang="en-US" sz="2400" b="1" dirty="0" smtClean="0">
                          <a:solidFill>
                            <a:schemeClr val="bg1"/>
                          </a:solidFill>
                          <a:latin typeface="Californian FB" pitchFamily="18" charset="0"/>
                          <a:ea typeface="Times New Roman"/>
                          <a:cs typeface="Times New Roman"/>
                        </a:rPr>
                        <a:t>deposition</a:t>
                      </a:r>
                      <a:r>
                        <a:rPr lang="en-US" sz="2400" b="1" dirty="0" smtClean="0">
                          <a:solidFill>
                            <a:schemeClr val="bg1"/>
                          </a:solidFill>
                          <a:latin typeface="Californian FB" pitchFamily="18" charset="0"/>
                          <a:cs typeface="Arial" pitchFamily="34" charset="0"/>
                        </a:rPr>
                        <a:t> </a:t>
                      </a:r>
                    </a:p>
                    <a:p>
                      <a:pPr marL="0" marR="0" indent="0" algn="ctr">
                        <a:lnSpc>
                          <a:spcPct val="115000"/>
                        </a:lnSpc>
                        <a:spcBef>
                          <a:spcPts val="0"/>
                        </a:spcBef>
                        <a:spcAft>
                          <a:spcPts val="0"/>
                        </a:spcAft>
                        <a:buFont typeface="Arial"/>
                        <a:buNone/>
                      </a:pPr>
                      <a:r>
                        <a:rPr lang="en-US" sz="1600" b="1" dirty="0" smtClean="0">
                          <a:solidFill>
                            <a:schemeClr val="bg1"/>
                          </a:solidFill>
                          <a:latin typeface="Californian FB" pitchFamily="18" charset="0"/>
                          <a:cs typeface="Arial" pitchFamily="34" charset="0"/>
                        </a:rPr>
                        <a:t>(</a:t>
                      </a:r>
                      <a:r>
                        <a:rPr lang="en-US" sz="1600" b="1" i="1" dirty="0" smtClean="0">
                          <a:solidFill>
                            <a:schemeClr val="bg1"/>
                          </a:solidFill>
                          <a:latin typeface="Californian FB" pitchFamily="18" charset="0"/>
                          <a:cs typeface="Arial" pitchFamily="34" charset="0"/>
                        </a:rPr>
                        <a:t>J Am </a:t>
                      </a:r>
                      <a:r>
                        <a:rPr lang="en-US" sz="1600" b="1" i="1" dirty="0" err="1" smtClean="0">
                          <a:solidFill>
                            <a:schemeClr val="bg1"/>
                          </a:solidFill>
                          <a:latin typeface="Californian FB" pitchFamily="18" charset="0"/>
                          <a:cs typeface="Arial" pitchFamily="34" charset="0"/>
                        </a:rPr>
                        <a:t>Coll</a:t>
                      </a:r>
                      <a:r>
                        <a:rPr lang="en-US" sz="1600" b="1" i="1" dirty="0" smtClean="0">
                          <a:solidFill>
                            <a:schemeClr val="bg1"/>
                          </a:solidFill>
                          <a:latin typeface="Californian FB" pitchFamily="18" charset="0"/>
                          <a:cs typeface="Arial" pitchFamily="34" charset="0"/>
                        </a:rPr>
                        <a:t> Card </a:t>
                      </a:r>
                      <a:r>
                        <a:rPr lang="en-US" sz="1600" b="1" dirty="0" smtClean="0">
                          <a:solidFill>
                            <a:schemeClr val="bg1"/>
                          </a:solidFill>
                          <a:latin typeface="Californian FB" pitchFamily="18" charset="0"/>
                          <a:cs typeface="Arial" pitchFamily="34" charset="0"/>
                        </a:rPr>
                        <a:t>2009;54:585-594)</a:t>
                      </a:r>
                      <a:endParaRPr lang="en-US" sz="2400" b="1" dirty="0">
                        <a:solidFill>
                          <a:schemeClr val="bg1"/>
                        </a:solidFill>
                        <a:latin typeface="Californian FB" pitchFamily="18" charset="0"/>
                        <a:ea typeface="Calibri"/>
                        <a:cs typeface="Times New Roman"/>
                      </a:endParaRPr>
                    </a:p>
                  </a:txBody>
                  <a:tcPr marL="0" marR="0" marT="0" marB="0" anchor="ctr">
                    <a:lnL>
                      <a:noFill/>
                    </a:lnL>
                    <a:lnR>
                      <a:noFill/>
                    </a:lnR>
                    <a:lnT>
                      <a:noFill/>
                    </a:lnT>
                    <a:lnB>
                      <a:noFill/>
                    </a:lnB>
                  </a:tcPr>
                </a:tc>
              </a:tr>
            </a:tbl>
          </a:graphicData>
        </a:graphic>
      </p:graphicFrame>
      <p:sp>
        <p:nvSpPr>
          <p:cNvPr id="21518" name="Rectangle 1"/>
          <p:cNvSpPr>
            <a:spLocks noChangeArrowheads="1"/>
          </p:cNvSpPr>
          <p:nvPr/>
        </p:nvSpPr>
        <p:spPr bwMode="auto">
          <a:xfrm>
            <a:off x="1676400" y="152400"/>
            <a:ext cx="5095875" cy="523875"/>
          </a:xfrm>
          <a:prstGeom prst="rect">
            <a:avLst/>
          </a:prstGeom>
          <a:noFill/>
          <a:ln w="9525">
            <a:noFill/>
            <a:miter lim="800000"/>
            <a:headEnd/>
            <a:tailEnd/>
          </a:ln>
        </p:spPr>
        <p:txBody>
          <a:bodyPr wrap="none" anchor="ctr">
            <a:spAutoFit/>
          </a:bodyPr>
          <a:lstStyle/>
          <a:p>
            <a:pPr algn="ctr"/>
            <a:r>
              <a:rPr lang="en-US" sz="2800" b="1" dirty="0">
                <a:solidFill>
                  <a:schemeClr val="bg1"/>
                </a:solidFill>
                <a:latin typeface="Californian FB" pitchFamily="18" charset="0"/>
                <a:ea typeface="Times New Roman" pitchFamily="18" charset="0"/>
                <a:cs typeface="Arial" charset="0"/>
              </a:rPr>
              <a:t>Potential EPA and DHA Effects </a:t>
            </a:r>
          </a:p>
        </p:txBody>
      </p:sp>
      <p:pic>
        <p:nvPicPr>
          <p:cNvPr id="21519" name="Picture 2" descr="C:\Documents and Settings\careytr\Local Settings\Temporary Internet Files\Content.IE5\HJYL7Q0V\MC900057766[1].wmf"/>
          <p:cNvPicPr>
            <a:picLocks noChangeAspect="1" noChangeArrowheads="1"/>
          </p:cNvPicPr>
          <p:nvPr/>
        </p:nvPicPr>
        <p:blipFill>
          <a:blip r:embed="rId3" cstate="print"/>
          <a:srcRect/>
          <a:stretch>
            <a:fillRect/>
          </a:stretch>
        </p:blipFill>
        <p:spPr bwMode="auto">
          <a:xfrm>
            <a:off x="6934200" y="1981200"/>
            <a:ext cx="1816100" cy="1822450"/>
          </a:xfrm>
          <a:prstGeom prst="rect">
            <a:avLst/>
          </a:prstGeom>
          <a:noFill/>
          <a:ln w="9525">
            <a:noFill/>
            <a:miter lim="800000"/>
            <a:headEnd/>
            <a:tailEnd/>
          </a:ln>
        </p:spPr>
      </p:pic>
      <p:pic>
        <p:nvPicPr>
          <p:cNvPr id="21520" name="Picture 6" descr="CHM Wordmark horiz new gr.tiff"/>
          <p:cNvPicPr>
            <a:picLocks noChangeAspect="1"/>
          </p:cNvPicPr>
          <p:nvPr/>
        </p:nvPicPr>
        <p:blipFill>
          <a:blip r:embed="rId4" cstate="print"/>
          <a:srcRect/>
          <a:stretch>
            <a:fillRect/>
          </a:stretch>
        </p:blipFill>
        <p:spPr bwMode="auto">
          <a:xfrm>
            <a:off x="6858000" y="642461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Content Placeholder 3"/>
          <p:cNvGraphicFramePr>
            <a:graphicFrameLocks noGrp="1"/>
          </p:cNvGraphicFramePr>
          <p:nvPr>
            <p:ph idx="1"/>
          </p:nvPr>
        </p:nvGraphicFramePr>
        <p:xfrm>
          <a:off x="1497013" y="1676400"/>
          <a:ext cx="6096000" cy="3630613"/>
        </p:xfrm>
        <a:graphic>
          <a:graphicData uri="http://schemas.openxmlformats.org/presentationml/2006/ole">
            <mc:AlternateContent xmlns:mc="http://schemas.openxmlformats.org/markup-compatibility/2006">
              <mc:Choice xmlns:v="urn:schemas-microsoft-com:vml" Requires="v">
                <p:oleObj spid="_x0000_s22588" r:id="rId5" imgW="6096528" imgH="3633531" progId="Excel.Sheet.8">
                  <p:embed/>
                </p:oleObj>
              </mc:Choice>
              <mc:Fallback>
                <p:oleObj r:id="rId5" imgW="6096528" imgH="3633531" progId="Excel.Shee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7013" y="1676400"/>
                        <a:ext cx="6096000" cy="363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0" name="TextBox 5"/>
          <p:cNvSpPr txBox="1">
            <a:spLocks noChangeArrowheads="1"/>
          </p:cNvSpPr>
          <p:nvPr/>
        </p:nvSpPr>
        <p:spPr bwMode="auto">
          <a:xfrm>
            <a:off x="3352800" y="5257800"/>
            <a:ext cx="3048000" cy="369888"/>
          </a:xfrm>
          <a:prstGeom prst="rect">
            <a:avLst/>
          </a:prstGeom>
          <a:noFill/>
          <a:ln w="9525">
            <a:noFill/>
            <a:miter lim="800000"/>
            <a:headEnd/>
            <a:tailEnd/>
          </a:ln>
        </p:spPr>
        <p:txBody>
          <a:bodyPr>
            <a:spAutoFit/>
          </a:bodyPr>
          <a:lstStyle/>
          <a:p>
            <a:r>
              <a:rPr lang="en-US" b="1" dirty="0">
                <a:solidFill>
                  <a:schemeClr val="bg1"/>
                </a:solidFill>
                <a:latin typeface="Californian FB" pitchFamily="18" charset="0"/>
              </a:rPr>
              <a:t>Omega-3 fatty acid level (%)</a:t>
            </a:r>
          </a:p>
        </p:txBody>
      </p:sp>
      <p:sp>
        <p:nvSpPr>
          <p:cNvPr id="7" name="Title 6"/>
          <p:cNvSpPr>
            <a:spLocks noGrp="1"/>
          </p:cNvSpPr>
          <p:nvPr>
            <p:ph type="title"/>
          </p:nvPr>
        </p:nvSpPr>
        <p:spPr>
          <a:xfrm>
            <a:off x="457200" y="274638"/>
            <a:ext cx="8229600" cy="1401762"/>
          </a:xfrm>
        </p:spPr>
        <p:txBody>
          <a:bodyPr rtlCol="0">
            <a:normAutofit fontScale="90000"/>
          </a:bodyPr>
          <a:lstStyle/>
          <a:p>
            <a:pPr fontAlgn="ctr">
              <a:defRPr/>
            </a:pPr>
            <a:r>
              <a:rPr lang="en-US" sz="1800" b="1" dirty="0" smtClean="0">
                <a:solidFill>
                  <a:schemeClr val="bg1"/>
                </a:solidFill>
                <a:latin typeface="Californian FB" pitchFamily="18" charset="0"/>
                <a:cs typeface="Arial" pitchFamily="34" charset="0"/>
              </a:rPr>
              <a:t/>
            </a:r>
            <a:br>
              <a:rPr lang="en-US" sz="1800" b="1" dirty="0" smtClean="0">
                <a:solidFill>
                  <a:schemeClr val="bg1"/>
                </a:solidFill>
                <a:latin typeface="Californian FB" pitchFamily="18" charset="0"/>
                <a:cs typeface="Arial" pitchFamily="34" charset="0"/>
              </a:rPr>
            </a:br>
            <a:r>
              <a:rPr lang="en-US" sz="1800" b="1" dirty="0" smtClean="0">
                <a:solidFill>
                  <a:schemeClr val="bg1"/>
                </a:solidFill>
                <a:latin typeface="Californian FB" pitchFamily="18" charset="0"/>
                <a:cs typeface="Arial" pitchFamily="34" charset="0"/>
              </a:rPr>
              <a:t/>
            </a:r>
            <a:br>
              <a:rPr lang="en-US" sz="1800" b="1" dirty="0" smtClean="0">
                <a:solidFill>
                  <a:schemeClr val="bg1"/>
                </a:solidFill>
                <a:latin typeface="Californian FB" pitchFamily="18" charset="0"/>
                <a:cs typeface="Arial" pitchFamily="34" charset="0"/>
              </a:rPr>
            </a:br>
            <a:r>
              <a:rPr lang="en-US" sz="1800" b="1" dirty="0" smtClean="0">
                <a:solidFill>
                  <a:schemeClr val="bg1"/>
                </a:solidFill>
                <a:latin typeface="Californian FB" pitchFamily="18" charset="0"/>
                <a:cs typeface="Arial" pitchFamily="34" charset="0"/>
              </a:rPr>
              <a:t/>
            </a:r>
            <a:br>
              <a:rPr lang="en-US" sz="1800" b="1" dirty="0" smtClean="0">
                <a:solidFill>
                  <a:schemeClr val="bg1"/>
                </a:solidFill>
                <a:latin typeface="Californian FB" pitchFamily="18" charset="0"/>
                <a:cs typeface="Arial" pitchFamily="34" charset="0"/>
              </a:rPr>
            </a:br>
            <a:r>
              <a:rPr lang="en-US" sz="1800" b="1" dirty="0" smtClean="0">
                <a:solidFill>
                  <a:schemeClr val="bg1"/>
                </a:solidFill>
                <a:latin typeface="Californian FB" pitchFamily="18" charset="0"/>
                <a:cs typeface="Arial" pitchFamily="34" charset="0"/>
              </a:rPr>
              <a:t/>
            </a:r>
            <a:br>
              <a:rPr lang="en-US" sz="1800" b="1" dirty="0" smtClean="0">
                <a:solidFill>
                  <a:schemeClr val="bg1"/>
                </a:solidFill>
                <a:latin typeface="Californian FB" pitchFamily="18" charset="0"/>
                <a:cs typeface="Arial" pitchFamily="34" charset="0"/>
              </a:rPr>
            </a:br>
            <a:r>
              <a:rPr lang="en-US" sz="1800" b="1" dirty="0" smtClean="0">
                <a:solidFill>
                  <a:schemeClr val="bg1"/>
                </a:solidFill>
                <a:latin typeface="Californian FB" pitchFamily="18" charset="0"/>
                <a:cs typeface="Arial" pitchFamily="34" charset="0"/>
              </a:rPr>
              <a:t/>
            </a:r>
            <a:br>
              <a:rPr lang="en-US" sz="1800" b="1" dirty="0" smtClean="0">
                <a:solidFill>
                  <a:schemeClr val="bg1"/>
                </a:solidFill>
                <a:latin typeface="Californian FB" pitchFamily="18" charset="0"/>
                <a:cs typeface="Arial" pitchFamily="34" charset="0"/>
              </a:rPr>
            </a:br>
            <a:r>
              <a:rPr lang="en-US" sz="2700" b="1" dirty="0" smtClean="0">
                <a:solidFill>
                  <a:schemeClr val="bg1"/>
                </a:solidFill>
                <a:latin typeface="Californian FB" pitchFamily="18" charset="0"/>
                <a:cs typeface="Arial" pitchFamily="34" charset="0"/>
              </a:rPr>
              <a:t>Relative risk of sudden cardiac death (SCD) according to baseline blood levels of omega-3 fatty acids as </a:t>
            </a:r>
            <a:br>
              <a:rPr lang="en-US" sz="2700" b="1" dirty="0" smtClean="0">
                <a:solidFill>
                  <a:schemeClr val="bg1"/>
                </a:solidFill>
                <a:latin typeface="Californian FB" pitchFamily="18" charset="0"/>
                <a:cs typeface="Arial" pitchFamily="34" charset="0"/>
              </a:rPr>
            </a:br>
            <a:r>
              <a:rPr lang="en-US" sz="2700" b="1" dirty="0" smtClean="0">
                <a:solidFill>
                  <a:schemeClr val="bg1"/>
                </a:solidFill>
                <a:latin typeface="Californian FB" pitchFamily="18" charset="0"/>
                <a:cs typeface="Arial" pitchFamily="34" charset="0"/>
              </a:rPr>
              <a:t>percentage of total fatty acids. </a:t>
            </a:r>
            <a:r>
              <a:rPr lang="en-US" sz="2700" dirty="0" smtClean="0">
                <a:solidFill>
                  <a:schemeClr val="bg1"/>
                </a:solidFill>
                <a:latin typeface="Californian FB" pitchFamily="18" charset="0"/>
                <a:cs typeface="Arial" pitchFamily="34" charset="0"/>
              </a:rPr>
              <a:t>         </a:t>
            </a:r>
            <a:br>
              <a:rPr lang="en-US" sz="2700" dirty="0" smtClean="0">
                <a:solidFill>
                  <a:schemeClr val="bg1"/>
                </a:solidFill>
                <a:latin typeface="Californian FB" pitchFamily="18" charset="0"/>
                <a:cs typeface="Arial" pitchFamily="34" charset="0"/>
              </a:rPr>
            </a:br>
            <a:r>
              <a:rPr lang="en-US" sz="2700" b="1" dirty="0" smtClean="0">
                <a:solidFill>
                  <a:schemeClr val="bg1"/>
                </a:solidFill>
                <a:latin typeface="Californian FB" pitchFamily="18" charset="0"/>
                <a:cs typeface="Arial" pitchFamily="34" charset="0"/>
              </a:rPr>
              <a:t>                                                 </a:t>
            </a:r>
            <a:br>
              <a:rPr lang="en-US" sz="2700" b="1" dirty="0" smtClean="0">
                <a:solidFill>
                  <a:schemeClr val="bg1"/>
                </a:solidFill>
                <a:latin typeface="Californian FB" pitchFamily="18" charset="0"/>
                <a:cs typeface="Arial" pitchFamily="34" charset="0"/>
              </a:rPr>
            </a:br>
            <a:r>
              <a:rPr lang="en-US" sz="2400" b="1" dirty="0" smtClean="0">
                <a:solidFill>
                  <a:schemeClr val="bg1"/>
                </a:solidFill>
                <a:latin typeface="Californian FB" pitchFamily="18" charset="0"/>
                <a:cs typeface="Arial" pitchFamily="34" charset="0"/>
              </a:rPr>
              <a:t/>
            </a:r>
            <a:br>
              <a:rPr lang="en-US" sz="2400" b="1" dirty="0" smtClean="0">
                <a:solidFill>
                  <a:schemeClr val="bg1"/>
                </a:solidFill>
                <a:latin typeface="Californian FB" pitchFamily="18" charset="0"/>
                <a:cs typeface="Arial" pitchFamily="34" charset="0"/>
              </a:rPr>
            </a:br>
            <a:endParaRPr lang="en-US" dirty="0">
              <a:solidFill>
                <a:schemeClr val="bg1"/>
              </a:solidFill>
              <a:latin typeface="Californian FB" pitchFamily="18" charset="0"/>
            </a:endParaRPr>
          </a:p>
        </p:txBody>
      </p:sp>
      <p:sp>
        <p:nvSpPr>
          <p:cNvPr id="22532" name="TextBox 7"/>
          <p:cNvSpPr txBox="1">
            <a:spLocks noChangeArrowheads="1"/>
          </p:cNvSpPr>
          <p:nvPr/>
        </p:nvSpPr>
        <p:spPr bwMode="auto">
          <a:xfrm rot="-5400000">
            <a:off x="479425" y="2994025"/>
            <a:ext cx="1631950" cy="368300"/>
          </a:xfrm>
          <a:prstGeom prst="rect">
            <a:avLst/>
          </a:prstGeom>
          <a:noFill/>
          <a:ln w="9525">
            <a:noFill/>
            <a:miter lim="800000"/>
            <a:headEnd/>
            <a:tailEnd/>
          </a:ln>
        </p:spPr>
        <p:txBody>
          <a:bodyPr>
            <a:spAutoFit/>
          </a:bodyPr>
          <a:lstStyle/>
          <a:p>
            <a:r>
              <a:rPr lang="en-US" b="1">
                <a:solidFill>
                  <a:schemeClr val="bg1"/>
                </a:solidFill>
                <a:latin typeface="Californian FB" pitchFamily="18" charset="0"/>
              </a:rPr>
              <a:t>Relative risk</a:t>
            </a:r>
          </a:p>
        </p:txBody>
      </p:sp>
      <p:sp>
        <p:nvSpPr>
          <p:cNvPr id="22533" name="TextBox 8"/>
          <p:cNvSpPr txBox="1">
            <a:spLocks noChangeArrowheads="1"/>
          </p:cNvSpPr>
          <p:nvPr/>
        </p:nvSpPr>
        <p:spPr bwMode="auto">
          <a:xfrm>
            <a:off x="3048000" y="6096000"/>
            <a:ext cx="5943600" cy="276225"/>
          </a:xfrm>
          <a:prstGeom prst="rect">
            <a:avLst/>
          </a:prstGeom>
          <a:noFill/>
          <a:ln w="9525">
            <a:noFill/>
            <a:miter lim="800000"/>
            <a:headEnd/>
            <a:tailEnd/>
          </a:ln>
        </p:spPr>
        <p:txBody>
          <a:bodyPr>
            <a:spAutoFit/>
          </a:bodyPr>
          <a:lstStyle/>
          <a:p>
            <a:r>
              <a:rPr lang="en-US" sz="1200" b="1" dirty="0">
                <a:solidFill>
                  <a:schemeClr val="bg1"/>
                </a:solidFill>
                <a:latin typeface="Californian FB" pitchFamily="18" charset="0"/>
                <a:cs typeface="Arial" charset="0"/>
              </a:rPr>
              <a:t>(J Am </a:t>
            </a:r>
            <a:r>
              <a:rPr lang="en-US" sz="1200" b="1" dirty="0" err="1">
                <a:solidFill>
                  <a:schemeClr val="bg1"/>
                </a:solidFill>
                <a:latin typeface="Californian FB" pitchFamily="18" charset="0"/>
                <a:cs typeface="Arial" charset="0"/>
              </a:rPr>
              <a:t>Coll</a:t>
            </a:r>
            <a:r>
              <a:rPr lang="en-US" sz="1200" b="1" dirty="0">
                <a:solidFill>
                  <a:schemeClr val="bg1"/>
                </a:solidFill>
                <a:latin typeface="Californian FB" pitchFamily="18" charset="0"/>
                <a:cs typeface="Arial" charset="0"/>
              </a:rPr>
              <a:t> Card 2009;54:585-594 (Data from Albert et al. originally printed Lee et al.))</a:t>
            </a:r>
            <a:endParaRPr lang="en-US" sz="1200" dirty="0">
              <a:latin typeface="Calibri" pitchFamily="34" charset="0"/>
            </a:endParaRPr>
          </a:p>
        </p:txBody>
      </p:sp>
      <p:pic>
        <p:nvPicPr>
          <p:cNvPr id="22534" name="Picture 9" descr="CHM Wordmark horiz new gr.tiff"/>
          <p:cNvPicPr>
            <a:picLocks noChangeAspect="1"/>
          </p:cNvPicPr>
          <p:nvPr/>
        </p:nvPicPr>
        <p:blipFill>
          <a:blip r:embed="rId7" cstate="print"/>
          <a:srcRect/>
          <a:stretch>
            <a:fillRect/>
          </a:stretch>
        </p:blipFill>
        <p:spPr bwMode="auto">
          <a:xfrm>
            <a:off x="6946900" y="6507163"/>
            <a:ext cx="2197100" cy="35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Q:\PP Slides\Fish\REDOSlidesforFISHPresentation\Slide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4"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Q:\PP Slides\Fish\REDOSlidesforFISHPresentation\Slide6.JPG"/>
          <p:cNvPicPr>
            <a:picLocks noChangeAspect="1" noChangeArrowheads="1"/>
          </p:cNvPicPr>
          <p:nvPr/>
        </p:nvPicPr>
        <p:blipFill>
          <a:blip r:embed="rId3" cstate="print"/>
          <a:srcRect/>
          <a:stretch>
            <a:fillRect/>
          </a:stretch>
        </p:blipFill>
        <p:spPr bwMode="auto">
          <a:xfrm>
            <a:off x="0" y="0"/>
            <a:ext cx="9144000" cy="6400800"/>
          </a:xfrm>
          <a:prstGeom prst="rect">
            <a:avLst/>
          </a:prstGeom>
          <a:noFill/>
        </p:spPr>
      </p:pic>
      <p:pic>
        <p:nvPicPr>
          <p:cNvPr id="3" name="Picture 5" descr="CHM Wordmark horiz new gr.tiff"/>
          <p:cNvPicPr>
            <a:picLocks noChangeAspect="1"/>
          </p:cNvPicPr>
          <p:nvPr/>
        </p:nvPicPr>
        <p:blipFill>
          <a:blip r:embed="rId4" cstate="print"/>
          <a:srcRect/>
          <a:stretch>
            <a:fillRect/>
          </a:stretch>
        </p:blipFill>
        <p:spPr bwMode="auto">
          <a:xfrm>
            <a:off x="6781800" y="6400800"/>
            <a:ext cx="2197100" cy="35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3564</TotalTime>
  <Words>4914</Words>
  <Application>Microsoft Office PowerPoint</Application>
  <PresentationFormat>On-screen Show (4:3)</PresentationFormat>
  <Paragraphs>838</Paragraphs>
  <Slides>57</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Microsoft Excel 97-2003 Worksheet</vt:lpstr>
      <vt:lpstr>Eating Fish   Maximizing Benefits &amp; Minimizing Risks </vt:lpstr>
      <vt:lpstr>Objectives</vt:lpstr>
      <vt:lpstr>PowerPoint Presentation</vt:lpstr>
      <vt:lpstr>PowerPoint Presentation</vt:lpstr>
      <vt:lpstr>Oily Fish</vt:lpstr>
      <vt:lpstr>PowerPoint Presentation</vt:lpstr>
      <vt:lpstr>     Relative risk of sudden cardiac death (SCD) according to baseline blood levels of omega-3 fatty acids as  percentage of total fatty acids.                                                              </vt:lpstr>
      <vt:lpstr>PowerPoint Presentation</vt:lpstr>
      <vt:lpstr>PowerPoint Presentation</vt:lpstr>
      <vt:lpstr> Fish Oil Dosing and Cardiovascular Impact  </vt:lpstr>
      <vt:lpstr>Omega~3 Fatty Acids and Secondary Prevention of Cardiovascular Disease-  Is it Just a Fish Tale?</vt:lpstr>
      <vt:lpstr>n-3 Fatty Acids and Cardiovascular Outcomes in Patients with Dysglycemia Diabetes or high risk diabetes &amp; increased Risk CV events, n=12,536                                                                           (NEJM 2012; 367:309-317)  </vt:lpstr>
      <vt:lpstr>Summary of Cardiovascular Benefits of Ingesting Fish/Fish Oil</vt:lpstr>
      <vt:lpstr>Cognitive Decline and Dementia</vt:lpstr>
      <vt:lpstr>Childhood Cognitive &amp;Visual Development </vt:lpstr>
      <vt:lpstr>Gestational Benefits</vt:lpstr>
      <vt:lpstr>PowerPoint Presentation</vt:lpstr>
      <vt:lpstr>Systemic Review &amp; Meta Analysis</vt:lpstr>
      <vt:lpstr>PowerPoint Presentation</vt:lpstr>
      <vt:lpstr>PowerPoint Presentation</vt:lpstr>
      <vt:lpstr>Objectives</vt:lpstr>
      <vt:lpstr>Mercury Poisoning Episodes &amp; Symptoms</vt:lpstr>
      <vt:lpstr>Studies of Fish Eating Populations</vt:lpstr>
      <vt:lpstr>Mercury, Fish Oils and Risk of Acute Coronary Events and Cardiovascular Disease, Coronary Heart Disease, and All Cause Mortality in Men in Eastern Finland with Hair Mercury &gt;2.03µg/g </vt:lpstr>
      <vt:lpstr>PowerPoint Presentation</vt:lpstr>
      <vt:lpstr>PowerPoint Presentation</vt:lpstr>
      <vt:lpstr>Summary of Trends in Blood Methyl Mercury (MeHg) and Fish Consumption, Women  Aged 16-49 years, NHANES 1999-2010</vt:lpstr>
      <vt:lpstr>PowerPoint Presentation</vt:lpstr>
      <vt:lpstr>PowerPoint Presentation</vt:lpstr>
      <vt:lpstr>PowerPoint Presentation</vt:lpstr>
      <vt:lpstr>Chlorinated Hydrocarbons</vt:lpstr>
      <vt:lpstr>Adverse Health Effects of Chlorinated Hydrocarbons</vt:lpstr>
      <vt:lpstr>Populations at Increased Risk for Mercury/PCB Toxicity</vt:lpstr>
      <vt:lpstr>Fish vs. Fish Oil</vt:lpstr>
      <vt:lpstr>Life Span and Contaminants of Farmed vs. Wild Fish</vt:lpstr>
      <vt:lpstr>Risk-based Consumption Advice Farm VS. Wild Salmon Based on Dioxin/Dioxin Like Contamination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Awareness of Health Advisories for Consumers of Great Lakes Sport Fish</vt:lpstr>
      <vt:lpstr>PowerPoint Presentation</vt:lpstr>
      <vt:lpstr>Sample Statements &amp; Focus Group Responses</vt:lpstr>
      <vt:lpstr>Populations at Increased Risk for Mercury/PCB Toxicity</vt:lpstr>
      <vt:lpstr>Clinical Activity</vt:lpstr>
      <vt:lpstr>PowerPoint Presentation</vt:lpstr>
      <vt:lpstr>Mercury Reference Values</vt:lpstr>
      <vt:lpstr>Objectives</vt:lpstr>
      <vt:lpstr>Choosing Fish from Grocery Store/Restaurant</vt:lpstr>
      <vt:lpstr>PowerPoint Presentation</vt:lpstr>
      <vt:lpstr>Summary </vt:lpstr>
      <vt:lpstr>MSU/EPA Fish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Rosenman</dc:creator>
  <cp:lastModifiedBy>Debra Chester</cp:lastModifiedBy>
  <cp:revision>587</cp:revision>
  <cp:lastPrinted>2014-01-14T21:54:33Z</cp:lastPrinted>
  <dcterms:created xsi:type="dcterms:W3CDTF">2010-12-03T19:48:49Z</dcterms:created>
  <dcterms:modified xsi:type="dcterms:W3CDTF">2015-05-15T13:56:02Z</dcterms:modified>
</cp:coreProperties>
</file>